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6" r:id="rId2"/>
    <p:sldId id="257" r:id="rId3"/>
    <p:sldId id="307" r:id="rId4"/>
    <p:sldId id="258" r:id="rId5"/>
    <p:sldId id="308" r:id="rId6"/>
    <p:sldId id="313" r:id="rId7"/>
    <p:sldId id="309" r:id="rId8"/>
    <p:sldId id="311" r:id="rId9"/>
    <p:sldId id="312" r:id="rId10"/>
    <p:sldId id="310" r:id="rId11"/>
    <p:sldId id="314" r:id="rId12"/>
    <p:sldId id="304" r:id="rId13"/>
    <p:sldId id="303" r:id="rId14"/>
    <p:sldId id="302" r:id="rId15"/>
    <p:sldId id="301" r:id="rId16"/>
    <p:sldId id="300" r:id="rId17"/>
    <p:sldId id="306" r:id="rId18"/>
    <p:sldId id="305" r:id="rId19"/>
    <p:sldId id="29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7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</p:sldIdLst>
  <p:sldSz cx="12192000" cy="6858000"/>
  <p:notesSz cx="6858000" cy="9144000"/>
  <p:defaultTextStyle>
    <a:defPPr>
      <a:defRPr lang="en-US">
        <a:uFillTx/>
      </a:defRPr>
    </a:defPPr>
    <a:lvl1pPr marL="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>
                <a:uFillTx/>
              </a:rPr>
              <a:pPr/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78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764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116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680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3837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973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804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6756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77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54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386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067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577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91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352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366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289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>
                <a:uFillTx/>
              </a:rPr>
              <a:t>11/20/2023</a:t>
            </a:fld>
            <a:endParaRPr lang="en-US" dirty="0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>
                <a:uFillTx/>
              </a:rPr>
              <a:t>
              </a:t>
            </a:r>
            <a:endParaRPr lang="en-US" dirty="0"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398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ianowskafundacja/?__tn__=K-R&amp;eid=ARCkZLxvOoDbO8CTIQArSLbsCQU5KnoTAw96Cr1JZDWabfuO_awwPEAeQgSWVPuG4ATuPM-hYZZIpOzg&amp;fref=mentions&amp;__xts__%5b0%5d=68.ARCXAGs66PyOpNAEShCnfs8w7h_akFsQGB_3VKoxankTqbk0VaaPCBexb_ED5dbzaiXdmhgJMPPaXMBwjIeUvYxwYUWGzRt6aeLpAxp8cueMaQ66BbCClUUOIyc73PqWvvGoKj_m4f0J1mF0GC8mGM3hg67HJnR9Jred-9SLHvB7znbXvInKo1zT0WUU2b7ZnBdzKYbS_expcw5wKFCwlbf-oN74OkPhBExS5IupX0ckYg8Ugppw7-DKRqnm2UmsMCbr17IV1cg8SQRgjeFCqU6Zn7ecThQRnvBcdCOxYjdjiK35iTWZVNaOHFTc9ozDnmPtSqAvYSiQAdZXDJDnhwgUrrGO5vaW-leiG9mX9W5r8xmN0H3AC2LQAofW6StYUfgvFPzuFZ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www.facebook.com/maciej.berlicki?__tn__=K-R&amp;eid=ARBKOwX4CLbcM36pcSjPrF2Ytat16L1RssCG_QdpzSp1gQwS9uFLYL53hzqPFPUgrnVRg_Iwh1X0vrhS&amp;fref=mentions&amp;__xts__%5b0%5d=68.ARCXAGs66PyOpNAEShCnfs8w7h_akFsQGB_3VKoxankTqbk0VaaPCBexb_ED5dbzaiXdmhgJMPPaXMBwjIeUvYxwYUWGzRt6aeLpAxp8cueMaQ66BbCClUUOIyc73PqWvvGoKj_m4f0J1mF0GC8mGM3hg67HJnR9Jred-9SLHvB7znbXvInKo1zT0WUU2b7ZnBdzKYbS_expcw5wKFCwlbf-oN74OkPhBExS5IupX0ckYg8Ugppw7-DKRqnm2UmsMCbr17IV1cg8SQRgjeFCqU6Zn7ecThQRnvBcdCOxYjdjiK35iTWZVNaOHFTc9ozDnmPtSqAvYSiQAdZXDJDnhwgUrrGO5vaW-leiG9mX9W5r8xmN0H3AC2LQAofW6StYUfgvFPzuFZ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4023" y="3879155"/>
            <a:ext cx="7898893" cy="1700010"/>
          </a:xfrm>
        </p:spPr>
        <p:txBody>
          <a:bodyPr/>
          <a:lstStyle/>
          <a:p>
            <a:pPr algn="ctr"/>
            <a:r>
              <a:rPr lang="pl-PL" sz="4800" b="1" dirty="0" smtClean="0">
                <a:uFillTx/>
              </a:rPr>
              <a:t>Sianowska Fundacja</a:t>
            </a:r>
            <a:br>
              <a:rPr lang="pl-PL" sz="4800" b="1" dirty="0" smtClean="0">
                <a:uFillTx/>
              </a:rPr>
            </a:br>
            <a:r>
              <a:rPr lang="pl-PL" sz="4800" b="1" dirty="0" smtClean="0">
                <a:uFillTx/>
              </a:rPr>
              <a:t>„Jesteśmy</a:t>
            </a:r>
            <a:r>
              <a:rPr lang="pl-PL" sz="4800" b="1" dirty="0">
                <a:uFillTx/>
              </a:rPr>
              <a:t> </a:t>
            </a:r>
            <a:r>
              <a:rPr lang="pl-PL" sz="4800" b="1" dirty="0" smtClean="0">
                <a:uFillTx/>
              </a:rPr>
              <a:t>Razem”</a:t>
            </a:r>
            <a:r>
              <a:rPr lang="pl-PL" b="1" dirty="0" smtClean="0">
                <a:uFillTx/>
              </a:rPr>
              <a:t> </a:t>
            </a:r>
            <a:br>
              <a:rPr lang="pl-PL" b="1" dirty="0" smtClean="0">
                <a:uFillTx/>
              </a:rPr>
            </a:br>
            <a:r>
              <a:rPr lang="pl-PL" b="1" dirty="0">
                <a:uFillTx/>
              </a:rPr>
              <a:t/>
            </a:r>
            <a:br>
              <a:rPr lang="pl-PL" b="1" dirty="0">
                <a:uFillTx/>
              </a:rPr>
            </a:b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endParaRPr lang="pl-PL" b="1" dirty="0">
              <a:uFillTx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4803" y="3656918"/>
            <a:ext cx="8825658" cy="1533268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uFillTx/>
              </a:rPr>
              <a:t>Podsumowanie działalności</a:t>
            </a:r>
          </a:p>
          <a:p>
            <a:pPr algn="ctr"/>
            <a:r>
              <a:rPr lang="pl-PL" sz="3600" b="1" dirty="0" smtClean="0"/>
              <a:t>2014-obecnie</a:t>
            </a:r>
            <a:endParaRPr lang="pl-PL" sz="3600" b="1" dirty="0">
              <a:uFillTx/>
            </a:endParaRPr>
          </a:p>
        </p:txBody>
      </p:sp>
      <p:pic>
        <p:nvPicPr>
          <p:cNvPr id="4" name="image6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35905" y="1190818"/>
            <a:ext cx="1944708" cy="1784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WOLONTARIUSZ ROKU </a:t>
            </a:r>
            <a:r>
              <a:rPr lang="pl-PL" b="1" dirty="0" smtClean="0"/>
              <a:t>2022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Joanna </a:t>
            </a:r>
            <a:r>
              <a:rPr lang="pl-PL" dirty="0" err="1" smtClean="0"/>
              <a:t>Horajska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5251" y="2141216"/>
            <a:ext cx="7435255" cy="432065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dirty="0"/>
              <a:t>Kolejna statuetka Wolontariusza Roku w naszej </a:t>
            </a:r>
            <a:r>
              <a:rPr lang="pl-PL" sz="2400" dirty="0" smtClean="0"/>
              <a:t>Fundacji</a:t>
            </a:r>
            <a:r>
              <a:rPr lang="pl-PL" sz="2400" dirty="0"/>
              <a:t> </a:t>
            </a:r>
            <a:r>
              <a:rPr lang="pl-PL" sz="2400" dirty="0" smtClean="0"/>
              <a:t>trafia do Joanny </a:t>
            </a:r>
            <a:r>
              <a:rPr lang="pl-PL" sz="2400" dirty="0" err="1" smtClean="0"/>
              <a:t>Horajskiej</a:t>
            </a:r>
            <a:endParaRPr lang="pl-PL" sz="24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 smtClean="0"/>
              <a:t>Nagrodę </a:t>
            </a:r>
            <a:r>
              <a:rPr lang="pl-PL" sz="2400" dirty="0"/>
              <a:t>dedykujemy naszym sponsorom, partnerom, przyjaciołom i każdej jednej osobie, która w ciągu 9 lat trwania fundacji wsparła nas w </a:t>
            </a:r>
            <a:r>
              <a:rPr lang="pl-PL" sz="2400" dirty="0" smtClean="0"/>
              <a:t>każdy możliwy </a:t>
            </a:r>
            <a:r>
              <a:rPr lang="pl-PL" sz="2400" dirty="0"/>
              <a:t>sposób byśmy mogli nadal pomagać naszym </a:t>
            </a:r>
            <a:r>
              <a:rPr lang="pl-PL" sz="2400" dirty="0" smtClean="0"/>
              <a:t>podopiecznym.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 smtClean="0"/>
              <a:t>Dziękujemy </a:t>
            </a:r>
            <a:r>
              <a:rPr lang="pl-PL" sz="2400" dirty="0"/>
              <a:t>z całego serca!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59" y="2229550"/>
            <a:ext cx="3013657" cy="4320655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7135044" y="2405725"/>
            <a:ext cx="1545315" cy="1792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36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4096" y="973668"/>
            <a:ext cx="9182271" cy="706964"/>
          </a:xfrm>
        </p:spPr>
        <p:txBody>
          <a:bodyPr/>
          <a:lstStyle/>
          <a:p>
            <a:r>
              <a:rPr lang="pl-PL" b="1" dirty="0" smtClean="0"/>
              <a:t>VII </a:t>
            </a:r>
            <a:r>
              <a:rPr lang="pl-PL" b="1" dirty="0"/>
              <a:t>Charytatywny Bal Andrzejkowy</a:t>
            </a:r>
            <a:r>
              <a:rPr lang="pl-PL" dirty="0"/>
              <a:t/>
            </a:r>
            <a:br>
              <a:rPr lang="pl-PL" dirty="0"/>
            </a:br>
            <a:r>
              <a:rPr lang="pl-PL" sz="3200" dirty="0" smtClean="0"/>
              <a:t>Dom Gościnny </a:t>
            </a:r>
            <a:r>
              <a:rPr lang="pl-PL" sz="3200" dirty="0" err="1" smtClean="0"/>
              <a:t>Rutikal</a:t>
            </a:r>
            <a:r>
              <a:rPr lang="pl-PL" sz="3200" dirty="0" smtClean="0"/>
              <a:t>, Sianów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 smtClean="0"/>
              <a:t>19 </a:t>
            </a:r>
            <a:r>
              <a:rPr lang="pl-PL" sz="2400" dirty="0"/>
              <a:t>listopada </a:t>
            </a:r>
            <a:r>
              <a:rPr lang="pl-PL" sz="2400" dirty="0" smtClean="0"/>
              <a:t>2022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67426" y="2253803"/>
            <a:ext cx="5525037" cy="375311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Cel: zbiórka pieniędzy na nierefundowaną operację zaawansowanej postaci </a:t>
            </a:r>
            <a:r>
              <a:rPr lang="pl-PL" sz="2000" dirty="0" err="1" smtClean="0"/>
              <a:t>endometriozy</a:t>
            </a:r>
            <a:r>
              <a:rPr lang="pl-PL" sz="2000" dirty="0" smtClean="0"/>
              <a:t> dla Eweliny (37l) oraz wsparcie terapii onkologicznej dla Wojtka (37l) </a:t>
            </a:r>
          </a:p>
          <a:p>
            <a:r>
              <a:rPr lang="pl-PL" sz="2000" dirty="0"/>
              <a:t>Akcja: całkowity dochód z balu, licytacji, loterii fantowej oraz licytacji przedmiotów na Facebooku na </a:t>
            </a:r>
            <a:r>
              <a:rPr lang="pl-PL" sz="2000" dirty="0" smtClean="0"/>
              <a:t>operację i leczenie Eweliny i Wojtka</a:t>
            </a:r>
            <a:endParaRPr lang="pl-PL" sz="2000" dirty="0"/>
          </a:p>
          <a:p>
            <a:r>
              <a:rPr lang="pl-PL" sz="2800" dirty="0"/>
              <a:t>Zebrano: </a:t>
            </a:r>
            <a:r>
              <a:rPr lang="pl-PL" sz="2800" b="1" dirty="0" smtClean="0"/>
              <a:t>54 490,21 </a:t>
            </a:r>
            <a:r>
              <a:rPr lang="pl-PL" sz="2800" b="1" dirty="0"/>
              <a:t>zł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22" y="3554569"/>
            <a:ext cx="6450191" cy="3025523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0025839" y="1896414"/>
            <a:ext cx="1732574" cy="2015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74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 smtClean="0"/>
              <a:t>VII </a:t>
            </a:r>
            <a:r>
              <a:rPr lang="pl-PL" sz="4000" b="1" dirty="0"/>
              <a:t>Charytatywny Bal Andrzejkowy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 smtClean="0"/>
              <a:t>ZBIERAMY DLA EWELINY I WOJTKA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400" dirty="0" smtClean="0"/>
              <a:t>Dom Gościnny RUTIKAL, 19 </a:t>
            </a:r>
            <a:r>
              <a:rPr lang="pl-PL" sz="2400" dirty="0"/>
              <a:t>LISTOPADA </a:t>
            </a:r>
            <a:r>
              <a:rPr lang="pl-PL" sz="2400" dirty="0" smtClean="0"/>
              <a:t>2022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8941" y="2561389"/>
            <a:ext cx="4862393" cy="4122746"/>
          </a:xfrm>
        </p:spPr>
        <p:txBody>
          <a:bodyPr/>
          <a:lstStyle/>
          <a:p>
            <a:r>
              <a:rPr lang="pl-PL" b="1" dirty="0" smtClean="0"/>
              <a:t>Ewelina, 37 lat, zaawansowana postać </a:t>
            </a:r>
            <a:r>
              <a:rPr lang="pl-PL" b="1" dirty="0" err="1" smtClean="0"/>
              <a:t>endometriozy</a:t>
            </a:r>
            <a:r>
              <a:rPr lang="pl-PL" dirty="0" smtClean="0"/>
              <a:t>, zbiórka by wesprzeć nierefundowaną operacje usunięcia ognisk choroby, której koszt to 95 </a:t>
            </a:r>
            <a:r>
              <a:rPr lang="pl-PL" dirty="0" err="1" smtClean="0"/>
              <a:t>tys</a:t>
            </a:r>
            <a:r>
              <a:rPr lang="pl-PL" dirty="0" smtClean="0"/>
              <a:t> zł</a:t>
            </a:r>
          </a:p>
          <a:p>
            <a:r>
              <a:rPr lang="pl-PL" b="1" dirty="0" smtClean="0"/>
              <a:t>Wojtek, 37 lat, nawrót białaczki </a:t>
            </a:r>
            <a:r>
              <a:rPr lang="pl-PL" b="1" dirty="0" err="1" smtClean="0"/>
              <a:t>limfoblastycznej</a:t>
            </a:r>
            <a:r>
              <a:rPr lang="pl-PL" dirty="0" smtClean="0"/>
              <a:t>, obecnie przygotowywany do drugiego przeszczepu szpiku, zbiórka by wesprzeć leczenie, dojazdy do szpitali, kontrole i pobyty w ośrodkach medycznych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7894" r="6412"/>
          <a:stretch/>
        </p:blipFill>
        <p:spPr>
          <a:xfrm>
            <a:off x="5233736" y="2314574"/>
            <a:ext cx="3228473" cy="42351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8245" r="15357" b="20000"/>
          <a:stretch/>
        </p:blipFill>
        <p:spPr>
          <a:xfrm>
            <a:off x="8614611" y="2314574"/>
            <a:ext cx="3396913" cy="4235116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055573" y="5344732"/>
            <a:ext cx="1025761" cy="1204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93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9352" y="973668"/>
            <a:ext cx="8761413" cy="706964"/>
          </a:xfrm>
        </p:spPr>
        <p:txBody>
          <a:bodyPr/>
          <a:lstStyle/>
          <a:p>
            <a:pPr algn="ctr"/>
            <a:r>
              <a:rPr lang="pl-PL" dirty="0" smtClean="0"/>
              <a:t>POMOC DLA UCHODŹCÓW Z UKRAINY</a:t>
            </a:r>
            <a:br>
              <a:rPr lang="pl-PL" dirty="0" smtClean="0"/>
            </a:br>
            <a:r>
              <a:rPr lang="pl-PL" sz="2400" dirty="0" smtClean="0"/>
              <a:t>luty-lipiec 2022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549" y="2228045"/>
            <a:ext cx="7559896" cy="4629955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Przez 5 miesięcy prowadziliśmy zintensyfikowane działania </a:t>
            </a:r>
            <a:r>
              <a:rPr lang="pl-PL" dirty="0"/>
              <a:t>pomocowe </a:t>
            </a:r>
            <a:r>
              <a:rPr lang="pl-PL" dirty="0" smtClean="0"/>
              <a:t>skierowane do uchodźców z Ukrainy znajdujących się na </a:t>
            </a:r>
            <a:r>
              <a:rPr lang="pl-PL" dirty="0"/>
              <a:t>terenie Gminy i Miasta </a:t>
            </a:r>
            <a:r>
              <a:rPr lang="pl-PL" dirty="0" smtClean="0"/>
              <a:t>Sianów</a:t>
            </a:r>
          </a:p>
          <a:p>
            <a:r>
              <a:rPr lang="pl-PL" dirty="0"/>
              <a:t>Zbiórka żywności, artykułów higienicznych, środków medycznych, odzieży, butów, artykułów szkolnych, zabawek prowadzona w kilkunastu punktach na terenie Gminy i Miasta </a:t>
            </a:r>
            <a:r>
              <a:rPr lang="pl-PL" dirty="0" smtClean="0"/>
              <a:t>Sianów a także od przyjaciół z Anglii i Danii </a:t>
            </a:r>
          </a:p>
          <a:p>
            <a:r>
              <a:rPr lang="pl-PL" dirty="0" smtClean="0"/>
              <a:t>Wspólnymi siłami wyposażyliśmy świetlicę w regały i kosze na odzież by móc segregować otrzymane dary i efektowniej rozdzielać je według potrzeb</a:t>
            </a:r>
          </a:p>
          <a:p>
            <a:r>
              <a:rPr lang="pl-PL" dirty="0" smtClean="0"/>
              <a:t>Do </a:t>
            </a:r>
            <a:r>
              <a:rPr lang="pl-PL" dirty="0"/>
              <a:t>naszej misji włączyło się wielu darczyńców, którzy często wielokrotnie uzupełniali półki w stworzonym do tej akcji </a:t>
            </a:r>
            <a:r>
              <a:rPr lang="pl-PL" dirty="0" smtClean="0"/>
              <a:t>magazynie</a:t>
            </a:r>
          </a:p>
          <a:p>
            <a:r>
              <a:rPr lang="pl-PL" dirty="0"/>
              <a:t>W</a:t>
            </a:r>
            <a:r>
              <a:rPr lang="pl-PL" dirty="0" smtClean="0"/>
              <a:t>sparliśmy transport artykułów medycznych oraz leków do Lwowa i </a:t>
            </a:r>
            <a:r>
              <a:rPr lang="pl-PL" dirty="0" err="1" smtClean="0"/>
              <a:t>Berezna</a:t>
            </a:r>
            <a:r>
              <a:rPr lang="pl-PL" dirty="0" smtClean="0"/>
              <a:t> na Ukrainę</a:t>
            </a:r>
          </a:p>
          <a:p>
            <a:r>
              <a:rPr lang="pl-PL" dirty="0" smtClean="0"/>
              <a:t>Dzięki pomocy wolontariuszy oraz cudownych ludzi z Wędzarni Sian-Ryb, </a:t>
            </a:r>
            <a:r>
              <a:rPr lang="pl-PL" dirty="0"/>
              <a:t>którzy bezinteresownie spędzali godziny pracy przy segregowaniu i dzieleniu </a:t>
            </a:r>
            <a:r>
              <a:rPr lang="pl-PL" dirty="0" smtClean="0"/>
              <a:t>darów byliśmy w stanie udzielić maksymalnego wsparcia dla każdej rodziny</a:t>
            </a:r>
          </a:p>
          <a:p>
            <a:r>
              <a:rPr lang="pl-PL" dirty="0" smtClean="0"/>
              <a:t>Podziękowania dla pracowników </a:t>
            </a:r>
            <a:r>
              <a:rPr lang="pl-PL" dirty="0"/>
              <a:t>Miejsko-Gminnego Ośrodka Pomocy Społecznej w </a:t>
            </a:r>
            <a:r>
              <a:rPr lang="pl-PL" dirty="0" smtClean="0"/>
              <a:t>Sianowie, Pana Burmistrza Gminy i Miasta Sianów Macieja </a:t>
            </a:r>
            <a:r>
              <a:rPr lang="pl-PL" dirty="0" err="1" smtClean="0"/>
              <a:t>Berlickiego</a:t>
            </a:r>
            <a:r>
              <a:rPr lang="pl-PL" dirty="0" smtClean="0"/>
              <a:t>, Pani Dyrektor Centrum Kultury i Biblioteki Publicznej Gminy i Miasta Sianów Aleksandry Kowalczyk oraz firmie Arka </a:t>
            </a:r>
            <a:r>
              <a:rPr lang="pl-PL" dirty="0" err="1" smtClean="0"/>
              <a:t>Sp.z</a:t>
            </a:r>
            <a:r>
              <a:rPr lang="pl-PL" dirty="0" smtClean="0"/>
              <a:t> o. o. sp.k.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7284"/>
          <a:stretch/>
        </p:blipFill>
        <p:spPr>
          <a:xfrm>
            <a:off x="7868994" y="3902299"/>
            <a:ext cx="4275357" cy="25826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7512" r="3623" b="44601"/>
          <a:stretch/>
        </p:blipFill>
        <p:spPr>
          <a:xfrm>
            <a:off x="8278455" y="1547385"/>
            <a:ext cx="3584620" cy="2245893"/>
          </a:xfrm>
          <a:prstGeom prst="rect">
            <a:avLst/>
          </a:prstGeom>
        </p:spPr>
      </p:pic>
      <p:pic>
        <p:nvPicPr>
          <p:cNvPr id="7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0" y="315471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41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876239" y="204476"/>
            <a:ext cx="1726134" cy="191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POMOC POGORZELCOM Z SIANOWA</a:t>
            </a:r>
            <a:br>
              <a:rPr lang="pl-PL" dirty="0" smtClean="0"/>
            </a:br>
            <a:r>
              <a:rPr lang="pl-PL" dirty="0" smtClean="0"/>
              <a:t>„W zimnym grudniu gorące serca”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3147" y="2486248"/>
            <a:ext cx="7141298" cy="4197887"/>
          </a:xfrm>
        </p:spPr>
        <p:txBody>
          <a:bodyPr>
            <a:normAutofit/>
          </a:bodyPr>
          <a:lstStyle/>
          <a:p>
            <a:r>
              <a:rPr lang="pl-PL" sz="2000" dirty="0" smtClean="0"/>
              <a:t>12 grudnia 2021 żywioł </a:t>
            </a:r>
            <a:r>
              <a:rPr lang="pl-PL" sz="2000" dirty="0"/>
              <a:t>zniszczył całe wyposażenie mieszkania i rzeczy osobiste 4 – osobowej rodziny. W porozumieniu z </a:t>
            </a:r>
            <a:r>
              <a:rPr lang="pl-PL" sz="2000" dirty="0" smtClean="0"/>
              <a:t>zarządem </a:t>
            </a:r>
            <a:r>
              <a:rPr lang="pl-PL" sz="2000" dirty="0" smtClean="0">
                <a:hlinkClick r:id="rId3"/>
              </a:rPr>
              <a:t>Sianowskiej Fundacji </a:t>
            </a:r>
            <a:r>
              <a:rPr lang="pl-PL" sz="2000" dirty="0">
                <a:hlinkClick r:id="rId3"/>
              </a:rPr>
              <a:t>Jesteśmy Razem</a:t>
            </a:r>
            <a:r>
              <a:rPr lang="pl-PL" sz="2000" dirty="0"/>
              <a:t>, Miejsko-Gminnym Ośrodkiem Pomocy Społecznej w </a:t>
            </a:r>
            <a:r>
              <a:rPr lang="pl-PL" sz="2000" dirty="0" smtClean="0"/>
              <a:t>Sianowie oraz z </a:t>
            </a:r>
            <a:r>
              <a:rPr lang="pl-PL" sz="2000" dirty="0"/>
              <a:t>Panem Burmistrzem </a:t>
            </a:r>
            <a:r>
              <a:rPr lang="pl-PL" sz="2000" dirty="0" smtClean="0">
                <a:hlinkClick r:id="rId4" tooltip="Maciej Berlicki"/>
              </a:rPr>
              <a:t>Maciejem </a:t>
            </a:r>
            <a:r>
              <a:rPr lang="pl-PL" sz="2000" dirty="0" err="1" smtClean="0">
                <a:hlinkClick r:id="rId4" tooltip="Maciej Berlicki"/>
              </a:rPr>
              <a:t>Berlicki</a:t>
            </a:r>
            <a:r>
              <a:rPr lang="pl-PL" sz="2000" dirty="0" err="1" smtClean="0"/>
              <a:t>m</a:t>
            </a:r>
            <a:r>
              <a:rPr lang="pl-PL" sz="2000" dirty="0" smtClean="0"/>
              <a:t> została ogłoszona zbiórka </a:t>
            </a:r>
            <a:r>
              <a:rPr lang="pl-PL" sz="2000" dirty="0"/>
              <a:t>najpotrzebniejszych </a:t>
            </a:r>
            <a:r>
              <a:rPr lang="pl-PL" sz="2000" dirty="0" smtClean="0"/>
              <a:t>artykułów oraz organizacja nowego miejsca zamieszkania.</a:t>
            </a:r>
          </a:p>
          <a:p>
            <a:r>
              <a:rPr lang="pl-PL" sz="2000" dirty="0" smtClean="0"/>
              <a:t>Święta Bożego Narodzenia rodzina pogorzelców spędziła w nowym, świeżo wyremontowanym mieszkaniu, które zostało umeblowane i wyposażone dzięki ludziom o ogromnych sercach</a:t>
            </a:r>
            <a:r>
              <a:rPr lang="pl-PL" dirty="0" smtClean="0"/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2"/>
          <a:stretch/>
        </p:blipFill>
        <p:spPr>
          <a:xfrm>
            <a:off x="8230361" y="1848118"/>
            <a:ext cx="3372012" cy="48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4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33.Dni </a:t>
            </a:r>
            <a:r>
              <a:rPr lang="pl-PL" b="1" dirty="0"/>
              <a:t>Ziemi </a:t>
            </a:r>
            <a:r>
              <a:rPr lang="pl-PL" b="1" dirty="0" smtClean="0"/>
              <a:t>Sianowskiej</a:t>
            </a:r>
            <a:br>
              <a:rPr lang="pl-PL" b="1" dirty="0" smtClean="0"/>
            </a:br>
            <a:r>
              <a:rPr lang="pl-PL" b="1" dirty="0" smtClean="0"/>
              <a:t>	RAZEM DLA PAWŁA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			</a:t>
            </a:r>
            <a:r>
              <a:rPr lang="pl-PL" sz="2400" dirty="0" smtClean="0"/>
              <a:t>23-24 lipca 2021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6838" y="2384559"/>
            <a:ext cx="6645499" cy="3887452"/>
          </a:xfrm>
        </p:spPr>
        <p:txBody>
          <a:bodyPr>
            <a:normAutofit/>
          </a:bodyPr>
          <a:lstStyle/>
          <a:p>
            <a:r>
              <a:rPr lang="pl-PL" dirty="0" smtClean="0"/>
              <a:t>Cel: Paweł, 41-lat, rozsiany czerniak z przerzutami, immunoterapia</a:t>
            </a:r>
          </a:p>
          <a:p>
            <a:r>
              <a:rPr lang="pl-PL" dirty="0" smtClean="0"/>
              <a:t>Akcja: zbiórka publiczna do puszek, sprzedaż regionalnych wyrobów</a:t>
            </a:r>
          </a:p>
          <a:p>
            <a:r>
              <a:rPr lang="pl-PL" dirty="0" smtClean="0"/>
              <a:t>Przekazano: </a:t>
            </a:r>
            <a:r>
              <a:rPr lang="pl-PL" b="1" dirty="0" smtClean="0"/>
              <a:t>18 973,03 zł</a:t>
            </a:r>
          </a:p>
          <a:p>
            <a:r>
              <a:rPr lang="pl-PL" dirty="0" smtClean="0"/>
              <a:t>11 maja 2022 Paweł niestety przegrał heroiczną walkę z chorobą. Od momentu postawienia prawidłowej diagnozy w czerwcu 2021 i znalezienia referencyjnego ośrodka leczenia czerniaków, wywalczyliśmy dla Pawła rok życia. Zdążył uporządkować swoje prywatne sprawy, istotne dla jego żony i dzieci.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21782" r="26666" b="27137"/>
          <a:stretch/>
        </p:blipFill>
        <p:spPr>
          <a:xfrm>
            <a:off x="6761130" y="493540"/>
            <a:ext cx="4959176" cy="33806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97" y="3648718"/>
            <a:ext cx="2374610" cy="32092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254" y="3617869"/>
            <a:ext cx="428794" cy="428794"/>
          </a:xfrm>
          <a:prstGeom prst="rect">
            <a:avLst/>
          </a:prstGeom>
        </p:spPr>
      </p:pic>
      <p:pic>
        <p:nvPicPr>
          <p:cNvPr id="9" name="Google Shape;298;p25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9928321" y="4330620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9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9660" cy="706964"/>
          </a:xfrm>
        </p:spPr>
        <p:txBody>
          <a:bodyPr/>
          <a:lstStyle/>
          <a:p>
            <a:pPr algn="ctr"/>
            <a:r>
              <a:rPr lang="pl-PL" dirty="0" smtClean="0"/>
              <a:t>Walczymy dla Adasia i jego taty Wojtka</a:t>
            </a:r>
            <a:br>
              <a:rPr lang="pl-PL" dirty="0" smtClean="0"/>
            </a:br>
            <a:r>
              <a:rPr lang="pl-PL" sz="2800" dirty="0" smtClean="0"/>
              <a:t>41.Mistrzostwa Polski Seniorów w Badmintonie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 smtClean="0"/>
              <a:t>8 sierpnia 2020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6616" y="2436073"/>
            <a:ext cx="6057215" cy="4093515"/>
          </a:xfrm>
        </p:spPr>
        <p:txBody>
          <a:bodyPr>
            <a:normAutofit/>
          </a:bodyPr>
          <a:lstStyle/>
          <a:p>
            <a:r>
              <a:rPr lang="pl-PL" dirty="0" smtClean="0"/>
              <a:t>Cel: operacja wrodzonej zaćmy obuocznej u 3-letniego Adasia, wsparcie leczenia onkologicznego taty Wojtka</a:t>
            </a:r>
          </a:p>
          <a:p>
            <a:r>
              <a:rPr lang="pl-PL" dirty="0" smtClean="0"/>
              <a:t>Akcja: zbiórka publiczna, loteria fantowa, sprzedaż ciast, grillowanych kiełbasek, grochówki, regionalnych wyrobów, pokaz Klubu Motocyklowego </a:t>
            </a:r>
            <a:r>
              <a:rPr lang="pl-PL" dirty="0" err="1" smtClean="0"/>
              <a:t>Chopper</a:t>
            </a:r>
            <a:r>
              <a:rPr lang="pl-PL" dirty="0" smtClean="0"/>
              <a:t> z Koszalina</a:t>
            </a:r>
          </a:p>
          <a:p>
            <a:r>
              <a:rPr lang="pl-PL" dirty="0" smtClean="0"/>
              <a:t>Zebrano: </a:t>
            </a:r>
            <a:r>
              <a:rPr lang="pl-PL" b="1" dirty="0" smtClean="0"/>
              <a:t>10 287,66 zł</a:t>
            </a:r>
          </a:p>
          <a:p>
            <a:r>
              <a:rPr lang="pl-PL" dirty="0" smtClean="0"/>
              <a:t>Przeprowadzono operacje zaćmy u Adasia według planu, Wojtek szczęśliwie doczekał przeszczepu szpiku i uzyskał remisję białaczki </a:t>
            </a:r>
          </a:p>
          <a:p>
            <a:r>
              <a:rPr lang="pl-PL" dirty="0" smtClean="0"/>
              <a:t>Adaś i Wojtek pozostają pod opieką Fundacji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215903"/>
            <a:ext cx="5537916" cy="4197776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0122430" y="187420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551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832000"/>
            <a:ext cx="8993598" cy="971042"/>
          </a:xfrm>
        </p:spPr>
        <p:txBody>
          <a:bodyPr/>
          <a:lstStyle/>
          <a:p>
            <a:pPr algn="ctr"/>
            <a:r>
              <a:rPr lang="pl-PL" dirty="0" smtClean="0"/>
              <a:t>URATUJ ŻYCIE, ODDAJ KREW</a:t>
            </a:r>
            <a:br>
              <a:rPr lang="pl-PL" dirty="0" smtClean="0"/>
            </a:br>
            <a:r>
              <a:rPr lang="pl-PL" dirty="0" smtClean="0"/>
              <a:t>Zbiórka krwi dla Wojtka</a:t>
            </a:r>
            <a:br>
              <a:rPr lang="pl-PL" dirty="0" smtClean="0"/>
            </a:br>
            <a:r>
              <a:rPr lang="pl-PL" sz="2400" dirty="0" smtClean="0"/>
              <a:t>Plac pod kinem </a:t>
            </a:r>
            <a:r>
              <a:rPr lang="pl-PL" sz="2400" dirty="0" err="1" smtClean="0"/>
              <a:t>Zorza,Sianów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400" dirty="0" smtClean="0"/>
              <a:t>19 lipca 2020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7521" y="2371681"/>
            <a:ext cx="4730693" cy="4196544"/>
          </a:xfrm>
        </p:spPr>
        <p:txBody>
          <a:bodyPr/>
          <a:lstStyle/>
          <a:p>
            <a:r>
              <a:rPr lang="pl-PL" sz="2000" dirty="0" smtClean="0"/>
              <a:t>Zbiórka krwi z przeznaczeniem dla 35-letniego Wojtka chorującego na białaczkę </a:t>
            </a:r>
            <a:r>
              <a:rPr lang="pl-PL" sz="2000" dirty="0" err="1" smtClean="0"/>
              <a:t>limfoblastyczną</a:t>
            </a:r>
            <a:r>
              <a:rPr lang="pl-PL" sz="2000" dirty="0" smtClean="0"/>
              <a:t>, przygotowywanego do przeszczepu szpiku</a:t>
            </a:r>
          </a:p>
          <a:p>
            <a:r>
              <a:rPr lang="pl-PL" sz="2000" dirty="0" err="1" smtClean="0"/>
              <a:t>Krwiobus</a:t>
            </a:r>
            <a:r>
              <a:rPr lang="pl-PL" sz="2000" dirty="0" smtClean="0"/>
              <a:t> zorganizowany dzięki współpracy Gminy Sianów i Centrum Kultury i Biblioteki Publicznej w Sianowie</a:t>
            </a:r>
          </a:p>
          <a:p>
            <a:r>
              <a:rPr lang="pl-PL" sz="2000" dirty="0" smtClean="0"/>
              <a:t>Wojtek pomyślnie przeszedł przeszczep szpiku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38" y="2278285"/>
            <a:ext cx="3029769" cy="428994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978">
            <a:off x="8451149" y="1229181"/>
            <a:ext cx="2597482" cy="34633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28" y="4118632"/>
            <a:ext cx="3649247" cy="2739368"/>
          </a:xfrm>
          <a:prstGeom prst="rect">
            <a:avLst/>
          </a:prstGeom>
        </p:spPr>
      </p:pic>
      <p:pic>
        <p:nvPicPr>
          <p:cNvPr id="8" name="Google Shape;298;p25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776733" y="421102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30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80389"/>
            <a:ext cx="11842271" cy="1126840"/>
          </a:xfrm>
        </p:spPr>
        <p:txBody>
          <a:bodyPr/>
          <a:lstStyle/>
          <a:p>
            <a:pPr algn="ctr"/>
            <a:r>
              <a:rPr lang="pl-PL" dirty="0" smtClean="0"/>
              <a:t>Charytatywny Halowy Turniej Piłki Nożnej </a:t>
            </a:r>
            <a:br>
              <a:rPr lang="pl-PL" dirty="0" smtClean="0"/>
            </a:br>
            <a:r>
              <a:rPr lang="pl-PL" dirty="0" smtClean="0"/>
              <a:t>GRAMY DLA KAMILA</a:t>
            </a:r>
            <a:br>
              <a:rPr lang="pl-PL" dirty="0" smtClean="0"/>
            </a:br>
            <a:r>
              <a:rPr lang="pl-PL" sz="2400" dirty="0" smtClean="0"/>
              <a:t>1 lutego 2020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7" y="1730182"/>
            <a:ext cx="3316456" cy="4756197"/>
          </a:xfrm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29130" y="2408348"/>
            <a:ext cx="4738330" cy="4078031"/>
          </a:xfrm>
        </p:spPr>
        <p:txBody>
          <a:bodyPr/>
          <a:lstStyle/>
          <a:p>
            <a:r>
              <a:rPr lang="pl-PL" dirty="0" smtClean="0"/>
              <a:t>Cel: 11-letni Kamil chorujący na mukowiscydozę</a:t>
            </a:r>
          </a:p>
          <a:p>
            <a:r>
              <a:rPr lang="pl-PL" dirty="0" smtClean="0"/>
              <a:t>Akcja: turniej piłki nożnej, sprzedaż domowych i regionalnych wyrobów, kiermasz płyt CD i książek</a:t>
            </a:r>
          </a:p>
          <a:p>
            <a:r>
              <a:rPr lang="pl-PL" dirty="0" smtClean="0"/>
              <a:t>Przekazano: </a:t>
            </a:r>
            <a:r>
              <a:rPr lang="pl-PL" b="1" dirty="0" smtClean="0"/>
              <a:t>11 510 zł</a:t>
            </a:r>
          </a:p>
          <a:p>
            <a:r>
              <a:rPr lang="pl-PL" dirty="0" smtClean="0"/>
              <a:t>U Kamila </a:t>
            </a:r>
            <a:r>
              <a:rPr lang="pl-PL" dirty="0"/>
              <a:t>s</a:t>
            </a:r>
            <a:r>
              <a:rPr lang="pl-PL" dirty="0" smtClean="0"/>
              <a:t>twierdzono dodatkowo marskość wątroby, powiększenie śledziony, refluks żołądkowo-przełykowy, nadciśnienie wrotne, żylaki przełyku. Obecnie będzie przygotowywany do przeszczepu wątroby.</a:t>
            </a:r>
          </a:p>
        </p:txBody>
      </p:sp>
      <p:pic>
        <p:nvPicPr>
          <p:cNvPr id="4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94655"/>
            <a:ext cx="1726134" cy="191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17" y="2408348"/>
            <a:ext cx="2340540" cy="42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8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VI </a:t>
            </a:r>
            <a:r>
              <a:rPr lang="pl-PL" b="1" dirty="0"/>
              <a:t>Charytatywny Bal Andrzejkowy</a:t>
            </a:r>
            <a:r>
              <a:rPr lang="pl-PL" dirty="0"/>
              <a:t/>
            </a:r>
            <a:br>
              <a:rPr lang="pl-PL" dirty="0"/>
            </a:br>
            <a:r>
              <a:rPr lang="pl-PL" sz="3200" dirty="0" smtClean="0"/>
              <a:t>Centrum 1 Fala Łazy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29 listopada 2019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796" y="2369653"/>
            <a:ext cx="6392066" cy="4474271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Cel: podopieczni Fundacji </a:t>
            </a:r>
          </a:p>
          <a:p>
            <a:pPr marL="0" indent="0">
              <a:buNone/>
            </a:pPr>
            <a:r>
              <a:rPr lang="pl-PL" b="1" dirty="0" smtClean="0"/>
              <a:t>	Helenka</a:t>
            </a:r>
            <a:r>
              <a:rPr lang="pl-PL" b="1" dirty="0"/>
              <a:t>, lat 3</a:t>
            </a:r>
            <a:r>
              <a:rPr lang="pl-PL" dirty="0"/>
              <a:t>, głęboki obustronny niedosłuch </a:t>
            </a:r>
            <a:r>
              <a:rPr lang="pl-PL" dirty="0" smtClean="0"/>
              <a:t>zmysłowo-nerwowy</a:t>
            </a:r>
          </a:p>
          <a:p>
            <a:pPr marL="0" indent="0">
              <a:buNone/>
            </a:pPr>
            <a:r>
              <a:rPr lang="pl-PL" b="1" dirty="0" smtClean="0"/>
              <a:t>	Kamil</a:t>
            </a:r>
            <a:r>
              <a:rPr lang="pl-PL" b="1" dirty="0"/>
              <a:t>, lat 11 </a:t>
            </a:r>
            <a:r>
              <a:rPr lang="pl-PL" dirty="0" smtClean="0"/>
              <a:t>mukowiscydoza</a:t>
            </a:r>
          </a:p>
          <a:p>
            <a:pPr marL="0" indent="0">
              <a:buNone/>
            </a:pPr>
            <a:r>
              <a:rPr lang="pl-PL" b="1" dirty="0" smtClean="0"/>
              <a:t>	Marianna</a:t>
            </a:r>
            <a:r>
              <a:rPr lang="pl-PL" b="1" dirty="0"/>
              <a:t>, lat 12 </a:t>
            </a:r>
            <a:r>
              <a:rPr lang="pl-PL" dirty="0"/>
              <a:t>autoimmunologiczne zapalenie </a:t>
            </a:r>
            <a:r>
              <a:rPr lang="pl-PL" dirty="0" smtClean="0"/>
              <a:t>wątroby</a:t>
            </a:r>
          </a:p>
          <a:p>
            <a:pPr marL="0" indent="0">
              <a:buNone/>
            </a:pPr>
            <a:r>
              <a:rPr lang="pl-PL" b="1" dirty="0" smtClean="0"/>
              <a:t>	Dariusz </a:t>
            </a:r>
            <a:r>
              <a:rPr lang="pl-PL" b="1" dirty="0"/>
              <a:t>lat 50</a:t>
            </a:r>
            <a:r>
              <a:rPr lang="pl-PL" dirty="0"/>
              <a:t>, udar niedokrwienny </a:t>
            </a:r>
            <a:r>
              <a:rPr lang="pl-PL" dirty="0" smtClean="0"/>
              <a:t>mózgu</a:t>
            </a:r>
          </a:p>
          <a:p>
            <a:pPr marL="0" indent="0">
              <a:buNone/>
            </a:pPr>
            <a:r>
              <a:rPr lang="pl-PL" b="1" dirty="0" smtClean="0"/>
              <a:t>	Grażyna </a:t>
            </a:r>
            <a:r>
              <a:rPr lang="pl-PL" b="1" dirty="0"/>
              <a:t>lat 54</a:t>
            </a:r>
            <a:r>
              <a:rPr lang="pl-PL" dirty="0"/>
              <a:t>, stwardnienie </a:t>
            </a:r>
            <a:r>
              <a:rPr lang="pl-PL" dirty="0" smtClean="0"/>
              <a:t>rozsiane</a:t>
            </a:r>
          </a:p>
          <a:p>
            <a:pPr marL="0" indent="0">
              <a:buNone/>
            </a:pPr>
            <a:r>
              <a:rPr lang="pl-PL" b="1" dirty="0" smtClean="0"/>
              <a:t>	Jolanta </a:t>
            </a:r>
            <a:r>
              <a:rPr lang="pl-PL" b="1" dirty="0"/>
              <a:t>lat 55</a:t>
            </a:r>
            <a:r>
              <a:rPr lang="pl-PL" dirty="0"/>
              <a:t>, stwardnienie </a:t>
            </a:r>
            <a:r>
              <a:rPr lang="pl-PL" dirty="0" smtClean="0"/>
              <a:t>rozsiane</a:t>
            </a:r>
          </a:p>
          <a:p>
            <a:pPr marL="0" indent="0">
              <a:buNone/>
            </a:pPr>
            <a:r>
              <a:rPr lang="pl-PL" b="1" dirty="0" smtClean="0"/>
              <a:t>	Andrzej </a:t>
            </a:r>
            <a:r>
              <a:rPr lang="pl-PL" b="1" dirty="0"/>
              <a:t>lat 55</a:t>
            </a:r>
            <a:r>
              <a:rPr lang="pl-PL" dirty="0"/>
              <a:t>, porażenie </a:t>
            </a:r>
            <a:r>
              <a:rPr lang="pl-PL" dirty="0" smtClean="0"/>
              <a:t>czterokończynowe</a:t>
            </a:r>
          </a:p>
          <a:p>
            <a:pPr marL="0" indent="0">
              <a:buNone/>
            </a:pPr>
            <a:r>
              <a:rPr lang="pl-PL" b="1" dirty="0" smtClean="0"/>
              <a:t>	Janina </a:t>
            </a:r>
            <a:r>
              <a:rPr lang="pl-PL" b="1" dirty="0"/>
              <a:t>lat 81</a:t>
            </a:r>
            <a:r>
              <a:rPr lang="pl-PL" dirty="0"/>
              <a:t>, udar niedokrwienny </a:t>
            </a:r>
            <a:r>
              <a:rPr lang="pl-PL" dirty="0" err="1" smtClean="0"/>
              <a:t>mózgu</a:t>
            </a:r>
            <a:r>
              <a:rPr lang="pl-PL" b="1" dirty="0" err="1" smtClean="0"/>
              <a:t>J</a:t>
            </a:r>
            <a:endParaRPr lang="pl-PL" b="1" dirty="0" smtClean="0"/>
          </a:p>
          <a:p>
            <a:pPr marL="0" indent="0">
              <a:buNone/>
            </a:pPr>
            <a:r>
              <a:rPr lang="pl-PL" b="1" dirty="0" smtClean="0"/>
              <a:t>	Jadwiga </a:t>
            </a:r>
            <a:r>
              <a:rPr lang="pl-PL" b="1" dirty="0"/>
              <a:t>lat 90</a:t>
            </a:r>
            <a:r>
              <a:rPr lang="pl-PL" dirty="0"/>
              <a:t>, udar niedokrwienny </a:t>
            </a:r>
            <a:r>
              <a:rPr lang="pl-PL" dirty="0" smtClean="0"/>
              <a:t>mózgu</a:t>
            </a:r>
          </a:p>
          <a:p>
            <a:r>
              <a:rPr lang="pl-PL" dirty="0"/>
              <a:t>Akcja: całkowity dochód z balu, licytacji, loterii fantowej oraz licytacji przedmiotów na Facebooku na </a:t>
            </a:r>
            <a:r>
              <a:rPr lang="pl-PL" dirty="0" smtClean="0"/>
              <a:t>leczenie i rehabilitacje podopiecznych Fundacji</a:t>
            </a:r>
          </a:p>
          <a:p>
            <a:r>
              <a:rPr lang="pl-PL" dirty="0" smtClean="0"/>
              <a:t>Zebrano: </a:t>
            </a:r>
            <a:r>
              <a:rPr lang="pl-PL" b="1" dirty="0" smtClean="0"/>
              <a:t>37 817,55 zł</a:t>
            </a:r>
          </a:p>
          <a:p>
            <a:endParaRPr lang="pl-PL" b="1" dirty="0"/>
          </a:p>
        </p:txBody>
      </p:sp>
      <p:pic>
        <p:nvPicPr>
          <p:cNvPr id="5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1489" r="2409" b="-1"/>
          <a:stretch/>
        </p:blipFill>
        <p:spPr>
          <a:xfrm>
            <a:off x="7907628" y="1330766"/>
            <a:ext cx="3726140" cy="35233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 b="7035"/>
          <a:stretch/>
        </p:blipFill>
        <p:spPr>
          <a:xfrm>
            <a:off x="6465194" y="4461274"/>
            <a:ext cx="5620347" cy="23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8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293014"/>
          </a:xfrm>
        </p:spPr>
        <p:txBody>
          <a:bodyPr/>
          <a:lstStyle/>
          <a:p>
            <a:pPr algn="ctr"/>
            <a:r>
              <a:rPr lang="pl-PL" dirty="0" smtClean="0">
                <a:uFillTx/>
              </a:rPr>
              <a:t>Fundacja </a:t>
            </a:r>
            <a:r>
              <a:rPr lang="pl-PL" dirty="0">
                <a:uFillTx/>
              </a:rPr>
              <a:t>„</a:t>
            </a:r>
            <a:r>
              <a:rPr lang="pl-PL" dirty="0" smtClean="0">
                <a:uFillTx/>
              </a:rPr>
              <a:t>Jesteśmy Razem”</a:t>
            </a:r>
            <a:r>
              <a:rPr lang="pl-PL" dirty="0">
                <a:uFillTx/>
              </a:rPr>
              <a:t/>
            </a:r>
            <a:br>
              <a:rPr lang="pl-PL" dirty="0">
                <a:uFillTx/>
              </a:rPr>
            </a:br>
            <a:r>
              <a:rPr lang="pl-PL" dirty="0">
                <a:uFillTx/>
              </a:rPr>
              <a:t>w latach 2014 -</a:t>
            </a:r>
            <a:r>
              <a:rPr lang="pl-PL" dirty="0" smtClean="0">
                <a:uFillTx/>
              </a:rPr>
              <a:t>2018 </a:t>
            </a:r>
            <a:r>
              <a:rPr lang="pl-PL" dirty="0">
                <a:uFillTx/>
              </a:rPr>
              <a:t>pozyskała</a:t>
            </a:r>
            <a:br>
              <a:rPr lang="pl-PL" dirty="0">
                <a:uFillTx/>
              </a:rPr>
            </a:br>
            <a:r>
              <a:rPr lang="pl-PL" b="1" dirty="0" smtClean="0"/>
              <a:t>911 660</a:t>
            </a:r>
            <a:r>
              <a:rPr lang="pl-PL" b="1" dirty="0" smtClean="0">
                <a:uFillTx/>
              </a:rPr>
              <a:t>,29 zł</a:t>
            </a:r>
            <a:r>
              <a:rPr lang="pl-PL" b="1" dirty="0">
                <a:uFillTx/>
              </a:rPr>
              <a:t/>
            </a:r>
            <a:br>
              <a:rPr lang="pl-PL" b="1" dirty="0">
                <a:uFillTx/>
              </a:rPr>
            </a:br>
            <a:endParaRPr lang="pl-PL" dirty="0">
              <a:uFillTx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25004" y="2266682"/>
            <a:ext cx="5555108" cy="785611"/>
          </a:xfrm>
        </p:spPr>
        <p:txBody>
          <a:bodyPr/>
          <a:lstStyle/>
          <a:p>
            <a:pPr algn="ctr"/>
            <a:r>
              <a:rPr lang="pl-PL" sz="2000" b="1" dirty="0">
                <a:uFillTx/>
              </a:rPr>
              <a:t>ŚRODKI POZYSKANE Z </a:t>
            </a:r>
            <a:r>
              <a:rPr lang="pl-PL" sz="2000" b="1" dirty="0" smtClean="0">
                <a:uFillTx/>
              </a:rPr>
              <a:t>FUNDUSZ </a:t>
            </a:r>
            <a:r>
              <a:rPr lang="pl-PL" sz="2000" b="1" dirty="0">
                <a:uFillTx/>
              </a:rPr>
              <a:t>INICJATYW OBYWATELSKICH </a:t>
            </a:r>
            <a:r>
              <a:rPr lang="pl-PL" sz="2000" b="1" dirty="0" smtClean="0">
                <a:uFillTx/>
              </a:rPr>
              <a:t>W </a:t>
            </a:r>
            <a:r>
              <a:rPr lang="pl-PL" sz="2000" b="1" dirty="0">
                <a:uFillTx/>
              </a:rPr>
              <a:t>LATACH 2014 -</a:t>
            </a:r>
            <a:r>
              <a:rPr lang="pl-PL" sz="2000" b="1" dirty="0" smtClean="0">
                <a:uFillTx/>
              </a:rPr>
              <a:t>2018</a:t>
            </a:r>
            <a:endParaRPr lang="pl-PL" sz="2000" b="1" dirty="0">
              <a:uFillTx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321972" y="3179762"/>
            <a:ext cx="5658140" cy="3465737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>
                <a:uFillTx/>
              </a:rPr>
              <a:t>CUDZE </a:t>
            </a:r>
            <a:r>
              <a:rPr lang="pl-PL" b="1" dirty="0">
                <a:uFillTx/>
              </a:rPr>
              <a:t>CHWALICIE SWEGO NIE </a:t>
            </a:r>
            <a:r>
              <a:rPr lang="pl-PL" b="1" dirty="0" smtClean="0">
                <a:uFillTx/>
              </a:rPr>
              <a:t>ZNACIE: </a:t>
            </a:r>
            <a:r>
              <a:rPr lang="pl-PL" dirty="0" smtClean="0">
                <a:uFillTx/>
              </a:rPr>
              <a:t>kolonia </a:t>
            </a:r>
            <a:r>
              <a:rPr lang="pl-PL" dirty="0">
                <a:uFillTx/>
              </a:rPr>
              <a:t>letnia dla </a:t>
            </a:r>
            <a:r>
              <a:rPr lang="pl-PL" dirty="0" smtClean="0">
                <a:uFillTx/>
              </a:rPr>
              <a:t>300 dzieci, 97 000 </a:t>
            </a:r>
            <a:r>
              <a:rPr lang="pl-PL" dirty="0">
                <a:uFillTx/>
              </a:rPr>
              <a:t>zł</a:t>
            </a:r>
          </a:p>
          <a:p>
            <a:r>
              <a:rPr lang="pl-PL" b="1" dirty="0">
                <a:uFillTx/>
              </a:rPr>
              <a:t>PROGRAM SENIOR </a:t>
            </a:r>
            <a:r>
              <a:rPr lang="pl-PL" b="1" dirty="0" smtClean="0">
                <a:uFillTx/>
              </a:rPr>
              <a:t>60</a:t>
            </a:r>
            <a:r>
              <a:rPr lang="pl-PL" dirty="0" smtClean="0">
                <a:uFillTx/>
              </a:rPr>
              <a:t>: wycieczki krajoznawcze 65 seniorów, 41 900 </a:t>
            </a:r>
            <a:r>
              <a:rPr lang="pl-PL" dirty="0">
                <a:uFillTx/>
              </a:rPr>
              <a:t>zł</a:t>
            </a:r>
          </a:p>
          <a:p>
            <a:r>
              <a:rPr lang="pl-PL" b="1" dirty="0">
                <a:uFillTx/>
              </a:rPr>
              <a:t>AQUA </a:t>
            </a:r>
            <a:r>
              <a:rPr lang="pl-PL" b="1" dirty="0" smtClean="0">
                <a:uFillTx/>
              </a:rPr>
              <a:t>EDUKACJA:</a:t>
            </a:r>
            <a:r>
              <a:rPr lang="pl-PL" dirty="0" smtClean="0">
                <a:uFillTx/>
              </a:rPr>
              <a:t> </a:t>
            </a:r>
            <a:r>
              <a:rPr lang="pl-PL" dirty="0">
                <a:uFillTx/>
              </a:rPr>
              <a:t>nauka pływania dla 165 </a:t>
            </a:r>
            <a:r>
              <a:rPr lang="pl-PL" dirty="0" smtClean="0">
                <a:uFillTx/>
              </a:rPr>
              <a:t>dzieci, </a:t>
            </a:r>
            <a:r>
              <a:rPr lang="pl-PL" dirty="0" smtClean="0"/>
              <a:t>106 900</a:t>
            </a:r>
            <a:r>
              <a:rPr lang="pl-PL" dirty="0" smtClean="0">
                <a:uFillTx/>
              </a:rPr>
              <a:t> zł</a:t>
            </a:r>
            <a:endParaRPr lang="pl-PL" dirty="0">
              <a:uFillTx/>
            </a:endParaRPr>
          </a:p>
          <a:p>
            <a:r>
              <a:rPr lang="pl-PL" b="1" dirty="0">
                <a:uFillTx/>
              </a:rPr>
              <a:t>TRAVEL </a:t>
            </a:r>
            <a:r>
              <a:rPr lang="pl-PL" b="1" dirty="0" smtClean="0">
                <a:uFillTx/>
              </a:rPr>
              <a:t>SENIOR: </a:t>
            </a:r>
            <a:r>
              <a:rPr lang="pl-PL" dirty="0" smtClean="0">
                <a:uFillTx/>
              </a:rPr>
              <a:t>wycieczki </a:t>
            </a:r>
            <a:r>
              <a:rPr lang="pl-PL" dirty="0">
                <a:uFillTx/>
              </a:rPr>
              <a:t>po kraju dla 95 </a:t>
            </a:r>
            <a:r>
              <a:rPr lang="pl-PL" dirty="0" smtClean="0">
                <a:uFillTx/>
              </a:rPr>
              <a:t>seniorów, 137 395 </a:t>
            </a:r>
            <a:r>
              <a:rPr lang="pl-PL" dirty="0">
                <a:uFillTx/>
              </a:rPr>
              <a:t>zł</a:t>
            </a:r>
          </a:p>
          <a:p>
            <a:r>
              <a:rPr lang="pl-PL" b="1" dirty="0">
                <a:uFillTx/>
              </a:rPr>
              <a:t>KLUB </a:t>
            </a:r>
            <a:r>
              <a:rPr lang="pl-PL" b="1" dirty="0" smtClean="0">
                <a:uFillTx/>
              </a:rPr>
              <a:t>MŁODEGO PODRÓŻNIKA: </a:t>
            </a:r>
            <a:r>
              <a:rPr lang="pl-PL" dirty="0" smtClean="0">
                <a:uFillTx/>
              </a:rPr>
              <a:t>kolonie letnie </a:t>
            </a:r>
            <a:r>
              <a:rPr lang="pl-PL" dirty="0">
                <a:uFillTx/>
              </a:rPr>
              <a:t>dla 65 </a:t>
            </a:r>
            <a:r>
              <a:rPr lang="pl-PL" dirty="0" smtClean="0">
                <a:uFillTx/>
              </a:rPr>
              <a:t>dzieci, 113 000 zł</a:t>
            </a:r>
            <a:endParaRPr lang="pl-PL" dirty="0">
              <a:uFillTx/>
            </a:endParaRPr>
          </a:p>
          <a:p>
            <a:pPr marL="0" indent="0">
              <a:buNone/>
            </a:pPr>
            <a:r>
              <a:rPr lang="pl-PL" sz="1700" b="1" dirty="0" smtClean="0">
                <a:uFillTx/>
              </a:rPr>
              <a:t>	ŁĄCZNA </a:t>
            </a:r>
            <a:r>
              <a:rPr lang="pl-PL" sz="1700" b="1" dirty="0">
                <a:uFillTx/>
              </a:rPr>
              <a:t>KWOTA ŚRODKÓW POZYSKANYCH Z </a:t>
            </a:r>
            <a:r>
              <a:rPr lang="pl-PL" sz="1700" b="1" dirty="0" smtClean="0">
                <a:uFillTx/>
              </a:rPr>
              <a:t>FIO </a:t>
            </a:r>
          </a:p>
          <a:p>
            <a:pPr marL="0" indent="0">
              <a:buNone/>
            </a:pPr>
            <a:r>
              <a:rPr lang="pl-PL" sz="1700" b="1" dirty="0" smtClean="0">
                <a:uFillTx/>
              </a:rPr>
              <a:t>				</a:t>
            </a:r>
            <a:r>
              <a:rPr lang="pl-PL" sz="2600" b="1" dirty="0" smtClean="0">
                <a:uFillTx/>
              </a:rPr>
              <a:t>496 195,00 </a:t>
            </a:r>
            <a:r>
              <a:rPr lang="pl-PL" sz="2600" b="1" dirty="0">
                <a:uFillTx/>
              </a:rPr>
              <a:t>ZŁ</a:t>
            </a:r>
          </a:p>
          <a:p>
            <a:endParaRPr lang="pl-PL" dirty="0">
              <a:uFillTx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5980112" y="2352314"/>
            <a:ext cx="5739663" cy="913080"/>
          </a:xfrm>
        </p:spPr>
        <p:txBody>
          <a:bodyPr/>
          <a:lstStyle/>
          <a:p>
            <a:pPr algn="ctr"/>
            <a:endParaRPr lang="pl-PL" sz="2000" b="1" dirty="0" smtClean="0">
              <a:uFillTx/>
            </a:endParaRPr>
          </a:p>
          <a:p>
            <a:pPr algn="ctr"/>
            <a:endParaRPr lang="pl-PL" sz="2000" b="1" dirty="0"/>
          </a:p>
          <a:p>
            <a:pPr algn="ctr"/>
            <a:r>
              <a:rPr lang="pl-PL" sz="2000" b="1" dirty="0" smtClean="0">
                <a:uFillTx/>
              </a:rPr>
              <a:t>WŁASNE </a:t>
            </a:r>
            <a:r>
              <a:rPr lang="pl-PL" sz="2000" b="1" dirty="0">
                <a:uFillTx/>
              </a:rPr>
              <a:t>INICJATYWY </a:t>
            </a:r>
            <a:r>
              <a:rPr lang="pl-PL" sz="2000" b="1" dirty="0" smtClean="0">
                <a:uFillTx/>
              </a:rPr>
              <a:t>FUNDACJI: </a:t>
            </a:r>
          </a:p>
          <a:p>
            <a:pPr algn="ctr"/>
            <a:r>
              <a:rPr lang="pl-PL" sz="1600" b="1" dirty="0" smtClean="0">
                <a:uFillTx/>
              </a:rPr>
              <a:t>IMPREZY SPORTOWE, WYDARZENIA KULTURALNE, ZBIÓRKI PUBLICZNE W LATACH 2014-2019</a:t>
            </a:r>
            <a:endParaRPr lang="pl-PL" sz="1600" b="1" dirty="0">
              <a:uFillTx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>
          <a:xfrm>
            <a:off x="6078829" y="3179762"/>
            <a:ext cx="5640946" cy="3581646"/>
          </a:xfrm>
        </p:spPr>
        <p:txBody>
          <a:bodyPr>
            <a:normAutofit/>
          </a:bodyPr>
          <a:lstStyle/>
          <a:p>
            <a:r>
              <a:rPr lang="pl-PL" b="1" dirty="0" smtClean="0">
                <a:uFillTx/>
              </a:rPr>
              <a:t>2014</a:t>
            </a:r>
            <a:r>
              <a:rPr lang="pl-PL" dirty="0" smtClean="0">
                <a:uFillTx/>
              </a:rPr>
              <a:t> - 18 669, 50 zł</a:t>
            </a:r>
          </a:p>
          <a:p>
            <a:r>
              <a:rPr lang="pl-PL" b="1" dirty="0" smtClean="0">
                <a:uFillTx/>
              </a:rPr>
              <a:t>2015</a:t>
            </a:r>
            <a:r>
              <a:rPr lang="pl-PL" dirty="0" smtClean="0">
                <a:uFillTx/>
              </a:rPr>
              <a:t> – 37 131, 86 </a:t>
            </a:r>
            <a:r>
              <a:rPr lang="pl-PL" dirty="0">
                <a:uFillTx/>
              </a:rPr>
              <a:t>zł</a:t>
            </a:r>
            <a:endParaRPr lang="pl-PL" dirty="0" smtClean="0">
              <a:uFillTx/>
            </a:endParaRPr>
          </a:p>
          <a:p>
            <a:r>
              <a:rPr lang="pl-PL" b="1" dirty="0" smtClean="0">
                <a:uFillTx/>
              </a:rPr>
              <a:t>2016</a:t>
            </a:r>
            <a:r>
              <a:rPr lang="pl-PL" dirty="0" smtClean="0">
                <a:uFillTx/>
              </a:rPr>
              <a:t> – 51 </a:t>
            </a:r>
            <a:r>
              <a:rPr lang="pl-PL" dirty="0"/>
              <a:t>5</a:t>
            </a:r>
            <a:r>
              <a:rPr lang="pl-PL" dirty="0" smtClean="0">
                <a:uFillTx/>
              </a:rPr>
              <a:t>30, 01 </a:t>
            </a:r>
            <a:r>
              <a:rPr lang="pl-PL" dirty="0">
                <a:uFillTx/>
              </a:rPr>
              <a:t>zł</a:t>
            </a:r>
            <a:endParaRPr lang="pl-PL" dirty="0" smtClean="0">
              <a:uFillTx/>
            </a:endParaRPr>
          </a:p>
          <a:p>
            <a:r>
              <a:rPr lang="pl-PL" b="1" dirty="0" smtClean="0">
                <a:uFillTx/>
              </a:rPr>
              <a:t>2017</a:t>
            </a:r>
            <a:r>
              <a:rPr lang="pl-PL" dirty="0" smtClean="0">
                <a:uFillTx/>
              </a:rPr>
              <a:t> – 81 </a:t>
            </a:r>
            <a:r>
              <a:rPr lang="pl-PL" dirty="0"/>
              <a:t>0</a:t>
            </a:r>
            <a:r>
              <a:rPr lang="pl-PL" dirty="0" smtClean="0">
                <a:uFillTx/>
              </a:rPr>
              <a:t>62, 60 </a:t>
            </a:r>
            <a:r>
              <a:rPr lang="pl-PL" dirty="0">
                <a:uFillTx/>
              </a:rPr>
              <a:t>zł</a:t>
            </a:r>
            <a:endParaRPr lang="pl-PL" dirty="0" smtClean="0">
              <a:uFillTx/>
            </a:endParaRPr>
          </a:p>
          <a:p>
            <a:r>
              <a:rPr lang="pl-PL" b="1" dirty="0" smtClean="0">
                <a:uFillTx/>
              </a:rPr>
              <a:t>2018</a:t>
            </a:r>
            <a:r>
              <a:rPr lang="pl-PL" dirty="0" smtClean="0">
                <a:uFillTx/>
              </a:rPr>
              <a:t> – 227 071, 32 </a:t>
            </a:r>
            <a:r>
              <a:rPr lang="pl-PL" dirty="0">
                <a:uFillTx/>
              </a:rPr>
              <a:t>zł</a:t>
            </a:r>
            <a:endParaRPr lang="pl-PL" dirty="0" smtClean="0">
              <a:uFillTx/>
            </a:endParaRPr>
          </a:p>
          <a:p>
            <a:pPr marL="0" indent="0">
              <a:buNone/>
            </a:pPr>
            <a:endParaRPr lang="pl-PL" sz="1600" b="1" dirty="0" smtClean="0">
              <a:uFillTx/>
            </a:endParaRPr>
          </a:p>
          <a:p>
            <a:pPr marL="0" indent="0">
              <a:buNone/>
            </a:pPr>
            <a:r>
              <a:rPr lang="pl-PL" sz="1600" b="1" dirty="0" smtClean="0">
                <a:uFillTx/>
              </a:rPr>
              <a:t>ŁĄCZNA </a:t>
            </a:r>
            <a:r>
              <a:rPr lang="pl-PL" sz="1600" b="1" dirty="0">
                <a:uFillTx/>
              </a:rPr>
              <a:t>KWOTA ŚRODKÓW POZYSKANYCH </a:t>
            </a:r>
            <a:r>
              <a:rPr lang="pl-PL" sz="1600" b="1" dirty="0" smtClean="0">
                <a:uFillTx/>
              </a:rPr>
              <a:t>Z WŁASNYCH INICJATYW </a:t>
            </a:r>
          </a:p>
          <a:p>
            <a:pPr marL="0" indent="0">
              <a:buNone/>
            </a:pPr>
            <a:r>
              <a:rPr lang="pl-PL" sz="1600" b="1" dirty="0">
                <a:uFillTx/>
              </a:rPr>
              <a:t>	</a:t>
            </a:r>
            <a:r>
              <a:rPr lang="pl-PL" sz="1600" b="1" dirty="0" smtClean="0">
                <a:uFillTx/>
              </a:rPr>
              <a:t>			</a:t>
            </a:r>
            <a:r>
              <a:rPr lang="pl-PL" sz="2400" b="1" dirty="0" smtClean="0"/>
              <a:t>415 </a:t>
            </a:r>
            <a:r>
              <a:rPr lang="pl-PL" sz="2400" b="1" dirty="0"/>
              <a:t>4</a:t>
            </a:r>
            <a:r>
              <a:rPr lang="pl-PL" sz="2400" b="1" dirty="0" smtClean="0"/>
              <a:t>65,29 </a:t>
            </a:r>
            <a:r>
              <a:rPr lang="pl-PL" sz="2400" b="1" dirty="0" smtClean="0">
                <a:uFillTx/>
              </a:rPr>
              <a:t>zł</a:t>
            </a:r>
            <a:endParaRPr lang="pl-PL" sz="2400" b="1" dirty="0">
              <a:uFillTx/>
            </a:endParaRPr>
          </a:p>
          <a:p>
            <a:endParaRPr lang="pl-PL" dirty="0">
              <a:uFillTx/>
            </a:endParaRPr>
          </a:p>
        </p:txBody>
      </p:sp>
      <p:pic>
        <p:nvPicPr>
          <p:cNvPr id="9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620154" y="3329128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Mieszkanie dla Sebastiana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Sianów, 2019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85252" y="2371680"/>
            <a:ext cx="6520854" cy="4106393"/>
          </a:xfrm>
        </p:spPr>
        <p:txBody>
          <a:bodyPr>
            <a:normAutofit fontScale="92500"/>
          </a:bodyPr>
          <a:lstStyle/>
          <a:p>
            <a:r>
              <a:rPr lang="pl-PL" dirty="0" smtClean="0">
                <a:uFillTx/>
              </a:rPr>
              <a:t>Cel: </a:t>
            </a:r>
            <a:r>
              <a:rPr lang="pl-PL" b="1" dirty="0" smtClean="0">
                <a:uFillTx/>
              </a:rPr>
              <a:t>Sebastian, lat 42, wrodzona niepełnosprawność</a:t>
            </a:r>
            <a:r>
              <a:rPr lang="pl-PL" dirty="0" smtClean="0">
                <a:uFillTx/>
              </a:rPr>
              <a:t> w </a:t>
            </a:r>
            <a:r>
              <a:rPr lang="pl-PL" dirty="0">
                <a:uFillTx/>
              </a:rPr>
              <a:t>stopniu </a:t>
            </a:r>
            <a:r>
              <a:rPr lang="pl-PL" dirty="0" smtClean="0">
                <a:uFillTx/>
              </a:rPr>
              <a:t>znacznym- brak </a:t>
            </a:r>
            <a:r>
              <a:rPr lang="pl-PL" dirty="0">
                <a:uFillTx/>
              </a:rPr>
              <a:t>wykształconych kończyn górnych, rozszczep kręgosłupa i niedorozwój kończyn dolnych</a:t>
            </a:r>
            <a:endParaRPr lang="pl-PL" dirty="0" smtClean="0">
              <a:uFillTx/>
            </a:endParaRPr>
          </a:p>
          <a:p>
            <a:r>
              <a:rPr lang="pl-PL" dirty="0" smtClean="0">
                <a:uFillTx/>
              </a:rPr>
              <a:t>Akcja: pomoc w usamodzielnianiu i przygotowaniu mieszkania dla osoby niepełnosprawnej</a:t>
            </a:r>
          </a:p>
          <a:p>
            <a:r>
              <a:rPr lang="pl-PL" dirty="0" smtClean="0">
                <a:uFillTx/>
              </a:rPr>
              <a:t>Zapewniono: osobisty </a:t>
            </a:r>
            <a:r>
              <a:rPr lang="pl-PL" dirty="0">
                <a:uFillTx/>
              </a:rPr>
              <a:t>asystent, wykonanie niezbędnych prac adaptacyjnych i przystosowawczych ze środków pozyskanych w ramach racjonalnych ulepszeń z projektu „Równość szans w Gminie Sianów” oraz ze środków PFRON i wkładu indywidualnych osób, </a:t>
            </a:r>
            <a:r>
              <a:rPr lang="pl-PL" dirty="0" smtClean="0">
                <a:uFillTx/>
              </a:rPr>
              <a:t>które włączyły się </a:t>
            </a:r>
            <a:r>
              <a:rPr lang="pl-PL" dirty="0">
                <a:uFillTx/>
              </a:rPr>
              <a:t>do </a:t>
            </a:r>
            <a:r>
              <a:rPr lang="pl-PL" dirty="0" smtClean="0">
                <a:uFillTx/>
              </a:rPr>
              <a:t>remontu i wyposażyły mieszkanie</a:t>
            </a:r>
          </a:p>
          <a:p>
            <a:r>
              <a:rPr lang="pl-PL" dirty="0" smtClean="0">
                <a:uFillTx/>
              </a:rPr>
              <a:t>Obecnie: Sebastian szczęśliwy posiadacz własnego mieszkania zaadaptowanego do jego potrzeb</a:t>
            </a:r>
            <a:endParaRPr lang="pl-PL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6411" y="2498501"/>
            <a:ext cx="4546243" cy="3477296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100" y="1102758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32.Dni Ziemi Sianowskiej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Stadion Miejski w Sianowie</a:t>
            </a:r>
            <a:br>
              <a:rPr lang="pl-PL" sz="2800" dirty="0" smtClean="0">
                <a:uFillTx/>
              </a:rPr>
            </a:br>
            <a:r>
              <a:rPr lang="pl-PL" sz="2800" dirty="0" smtClean="0">
                <a:uFillTx/>
              </a:rPr>
              <a:t>7-8 </a:t>
            </a:r>
            <a:r>
              <a:rPr lang="pl-PL" sz="2800" dirty="0">
                <a:uFillTx/>
              </a:rPr>
              <a:t>czerwca 2019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12286" y="2471351"/>
            <a:ext cx="6040192" cy="4198199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Cel: </a:t>
            </a:r>
            <a:r>
              <a:rPr lang="pl-PL" sz="2000" b="1" dirty="0" smtClean="0">
                <a:uFillTx/>
              </a:rPr>
              <a:t>Marianna, lat 12, autoimmunologiczne, przewlekłe zapalenie wątroby</a:t>
            </a:r>
          </a:p>
          <a:p>
            <a:r>
              <a:rPr lang="pl-PL" sz="2000" dirty="0" smtClean="0">
                <a:uFillTx/>
              </a:rPr>
              <a:t>Akcja: zbiórka publiczna do puszek i konkurs z nagrodami</a:t>
            </a:r>
          </a:p>
          <a:p>
            <a:r>
              <a:rPr lang="pl-PL" sz="2000" dirty="0" smtClean="0">
                <a:uFillTx/>
              </a:rPr>
              <a:t>Przekazano:  </a:t>
            </a:r>
            <a:r>
              <a:rPr lang="pl-PL" sz="2000" b="1" dirty="0" smtClean="0">
                <a:uFillTx/>
              </a:rPr>
              <a:t>10 059,24 zł, 22$, </a:t>
            </a:r>
            <a:r>
              <a:rPr lang="pl-PL" sz="2000" b="1" dirty="0">
                <a:uFillTx/>
              </a:rPr>
              <a:t>9,57 </a:t>
            </a:r>
            <a:r>
              <a:rPr lang="pl-PL" sz="2000" b="1" dirty="0" smtClean="0">
                <a:uFillTx/>
              </a:rPr>
              <a:t>€, </a:t>
            </a:r>
            <a:r>
              <a:rPr lang="pl-PL" sz="2000" b="1" dirty="0">
                <a:uFillTx/>
              </a:rPr>
              <a:t>0,22 £ </a:t>
            </a:r>
            <a:endParaRPr lang="pl-PL" sz="2000" b="1" dirty="0" smtClean="0">
              <a:uFillTx/>
            </a:endParaRPr>
          </a:p>
          <a:p>
            <a:r>
              <a:rPr lang="pl-PL" sz="2000" dirty="0" smtClean="0">
                <a:uFillTx/>
              </a:rPr>
              <a:t>Obecnie: Marysia pod stałą opieką Poradni Chorób i Transplantacji Wątroby, systematycznie korzysta z zebranych środków na leki i suplementy, wpisana na listę do przeszczepu wątroby</a:t>
            </a:r>
            <a:endParaRPr lang="pl-PL" sz="2000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2326" y="3339042"/>
            <a:ext cx="4555066" cy="3416300"/>
          </a:xfr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839" y="734096"/>
            <a:ext cx="3915177" cy="2501692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64054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Piknik </a:t>
            </a:r>
            <a:r>
              <a:rPr lang="pl-PL" b="1" dirty="0" err="1" smtClean="0">
                <a:uFillTx/>
              </a:rPr>
              <a:t>im.Ryszarda</a:t>
            </a:r>
            <a:r>
              <a:rPr lang="pl-PL" b="1" dirty="0" smtClean="0">
                <a:uFillTx/>
              </a:rPr>
              <a:t> </a:t>
            </a:r>
            <a:r>
              <a:rPr lang="pl-PL" b="1" dirty="0" err="1" smtClean="0">
                <a:uFillTx/>
              </a:rPr>
              <a:t>Targaszewskiego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b="1" dirty="0" smtClean="0">
                <a:uFillTx/>
              </a:rPr>
              <a:t>Ekstremalny Bieg Terenowy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Sianów1 maja 2019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>
                <a:uFillTx/>
              </a:rPr>
              <a:t>Organizator: Gmina Sianów, Zastopuj </a:t>
            </a:r>
            <a:r>
              <a:rPr lang="pl-PL" dirty="0" err="1" smtClean="0">
                <a:uFillTx/>
              </a:rPr>
              <a:t>Pl</a:t>
            </a:r>
            <a:r>
              <a:rPr lang="pl-PL" dirty="0" smtClean="0">
                <a:uFillTx/>
              </a:rPr>
              <a:t> i Fundacja „Jesteśmy Razem”</a:t>
            </a:r>
          </a:p>
          <a:p>
            <a:r>
              <a:rPr lang="pl-PL" dirty="0" smtClean="0">
                <a:uFillTx/>
              </a:rPr>
              <a:t>Ekstremalny Bieg Terenowy SIANRUN na dystansie 5km i 10km</a:t>
            </a:r>
          </a:p>
          <a:p>
            <a:r>
              <a:rPr lang="pl-PL" dirty="0" smtClean="0">
                <a:uFillTx/>
              </a:rPr>
              <a:t>Cel: propagowanie zdrowego i aktywnego stylu życia</a:t>
            </a:r>
          </a:p>
          <a:p>
            <a:r>
              <a:rPr lang="pl-PL" dirty="0" smtClean="0">
                <a:uFillTx/>
              </a:rPr>
              <a:t>Akcja: organizacja biegów dla dorosłych i dla dzieci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1104" y="2335726"/>
            <a:ext cx="3605915" cy="4361288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Świąteczna Paczka dla Dzieciaczka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Kino „Zorza” Sianów, </a:t>
            </a:r>
            <a:r>
              <a:rPr lang="pl-PL" sz="2800" dirty="0">
                <a:uFillTx/>
              </a:rPr>
              <a:t>21 grudnia 2018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0760" y="2345800"/>
            <a:ext cx="6014433" cy="4222425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Cel: </a:t>
            </a:r>
            <a:r>
              <a:rPr lang="pl-PL" sz="2000" b="1" dirty="0" smtClean="0">
                <a:uFillTx/>
              </a:rPr>
              <a:t>dzieci z ubogich rodzin </a:t>
            </a:r>
            <a:r>
              <a:rPr lang="pl-PL" sz="2000" dirty="0" smtClean="0">
                <a:uFillTx/>
              </a:rPr>
              <a:t>z terenu Gminy i Miasta Sianów</a:t>
            </a:r>
          </a:p>
          <a:p>
            <a:r>
              <a:rPr lang="pl-PL" sz="2000" dirty="0" smtClean="0">
                <a:uFillTx/>
              </a:rPr>
              <a:t>Akcja: świąteczne paczki oraz dzień pełen zabaw i atrakcji</a:t>
            </a:r>
          </a:p>
          <a:p>
            <a:r>
              <a:rPr lang="pl-PL" sz="2000" dirty="0" smtClean="0">
                <a:uFillTx/>
              </a:rPr>
              <a:t>Forma: zbieranie darów od ludzi dobrej woli i sponsorów</a:t>
            </a:r>
          </a:p>
          <a:p>
            <a:r>
              <a:rPr lang="pl-PL" sz="2000" dirty="0" smtClean="0">
                <a:uFillTx/>
              </a:rPr>
              <a:t>Obdarowano: 58 dzieci w wieku od 1-14 lat</a:t>
            </a:r>
          </a:p>
          <a:p>
            <a:r>
              <a:rPr lang="pl-PL" sz="2000" dirty="0" smtClean="0">
                <a:uFillTx/>
              </a:rPr>
              <a:t>Obecnie: w planach organizacja corocznej akcji uszczęśliwiania dzieci w okresie okołoświątecznym</a:t>
            </a:r>
            <a:endParaRPr lang="pl-PL" sz="2000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1554" y="2345800"/>
            <a:ext cx="2983583" cy="250953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37" y="1796541"/>
            <a:ext cx="2479183" cy="25095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321" y="4971245"/>
            <a:ext cx="3567448" cy="1886755"/>
          </a:xfrm>
          <a:prstGeom prst="rect">
            <a:avLst/>
          </a:prstGeom>
        </p:spPr>
      </p:pic>
      <p:pic>
        <p:nvPicPr>
          <p:cNvPr id="8" name="Google Shape;298;p25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1142" y="864850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V Charytatywny Bal Andrzejkowy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„Kowal” Koszalin, 1 grudnia 2018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6768" y="2307284"/>
            <a:ext cx="6160246" cy="4415487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uFillTx/>
              </a:rPr>
              <a:t>Cel:	</a:t>
            </a:r>
            <a:r>
              <a:rPr lang="pl-PL" b="1" dirty="0" smtClean="0">
                <a:uFillTx/>
              </a:rPr>
              <a:t>Weronika, lat 17, rak jelita grubego</a:t>
            </a:r>
            <a:r>
              <a:rPr lang="pl-PL" dirty="0" smtClean="0">
                <a:uFillTx/>
              </a:rPr>
              <a:t> w zaawansowanym stadium</a:t>
            </a:r>
          </a:p>
          <a:p>
            <a:pPr marL="0" indent="0">
              <a:buNone/>
            </a:pPr>
            <a:r>
              <a:rPr lang="pl-PL" dirty="0" smtClean="0">
                <a:uFillTx/>
              </a:rPr>
              <a:t>		</a:t>
            </a:r>
            <a:r>
              <a:rPr lang="pl-PL" b="1" dirty="0" smtClean="0">
                <a:uFillTx/>
              </a:rPr>
              <a:t>Joanna 56 lat, rak piersi z przerzutami</a:t>
            </a:r>
            <a:r>
              <a:rPr lang="pl-PL" dirty="0" smtClean="0">
                <a:uFillTx/>
              </a:rPr>
              <a:t> do kości</a:t>
            </a:r>
          </a:p>
          <a:p>
            <a:r>
              <a:rPr lang="pl-PL" dirty="0" smtClean="0">
                <a:uFillTx/>
              </a:rPr>
              <a:t>Akcja: całkowity dochód z balu, licytacji, loterii fantowej oraz licytacji przedmiotów </a:t>
            </a:r>
            <a:r>
              <a:rPr lang="pl-PL" dirty="0">
                <a:uFillTx/>
              </a:rPr>
              <a:t>na </a:t>
            </a:r>
            <a:r>
              <a:rPr lang="pl-PL" dirty="0" smtClean="0">
                <a:uFillTx/>
              </a:rPr>
              <a:t>Facebooku na leczenie obu kobiet</a:t>
            </a:r>
          </a:p>
          <a:p>
            <a:r>
              <a:rPr lang="pl-PL" dirty="0" smtClean="0">
                <a:uFillTx/>
              </a:rPr>
              <a:t>Przekazano: </a:t>
            </a:r>
            <a:r>
              <a:rPr lang="pl-PL" b="1" dirty="0" smtClean="0">
                <a:uFillTx/>
              </a:rPr>
              <a:t>35 099, 50 zł</a:t>
            </a:r>
          </a:p>
          <a:p>
            <a:r>
              <a:rPr lang="pl-PL" dirty="0" smtClean="0">
                <a:uFillTx/>
              </a:rPr>
              <a:t>Obecnie: Joanna wciąż walczy z chorobą, środki zebrane podczas balu umożliwiły jej rehabilitację, zakup leków, środków pielęgnacyjnych i suplementów</a:t>
            </a:r>
          </a:p>
          <a:p>
            <a:endParaRPr lang="pl-PL" dirty="0" smtClean="0">
              <a:uFillTx/>
            </a:endParaRPr>
          </a:p>
          <a:p>
            <a:pPr marL="0" indent="0">
              <a:buNone/>
            </a:pPr>
            <a:r>
              <a:rPr lang="pl-PL" dirty="0" smtClean="0">
                <a:uFillTx/>
              </a:rPr>
              <a:t>    	Weronika w lutym 2019 roku przegrała walkę z chorobą, niewykorzystane środki zostały przekazane na leczenie komórkami macierzystymi 12-letniego Fabiana, który od urodzenia cierpi na autyzm wczesnodziecięcy i wymaga stałej rehabilitacji.</a:t>
            </a:r>
          </a:p>
          <a:p>
            <a:pPr marL="0" indent="0">
              <a:buNone/>
            </a:pPr>
            <a:endParaRPr lang="pl-PL" dirty="0" smtClean="0">
              <a:uFillTx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9888" y="2813142"/>
            <a:ext cx="2871989" cy="2459866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79" y="5447764"/>
            <a:ext cx="340963" cy="3388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318" y="1141985"/>
            <a:ext cx="2777544" cy="19425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092" y="3387143"/>
            <a:ext cx="2771733" cy="333562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88" y="2915080"/>
            <a:ext cx="340963" cy="338819"/>
          </a:xfrm>
          <a:prstGeom prst="rect">
            <a:avLst/>
          </a:prstGeom>
        </p:spPr>
      </p:pic>
      <p:pic>
        <p:nvPicPr>
          <p:cNvPr id="10" name="Google Shape;298;p25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Porozumienie z firmą ARKA- </a:t>
            </a:r>
            <a:r>
              <a:rPr lang="pl-PL" b="1" dirty="0" err="1" smtClean="0">
                <a:uFillTx/>
              </a:rPr>
              <a:t>Instalacje:Hydraulika:Armatura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6 października 2018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31820" y="2408349"/>
            <a:ext cx="5965914" cy="4018209"/>
          </a:xfrm>
        </p:spPr>
        <p:txBody>
          <a:bodyPr>
            <a:normAutofit/>
          </a:bodyPr>
          <a:lstStyle/>
          <a:p>
            <a:r>
              <a:rPr lang="pl-PL" dirty="0" smtClean="0">
                <a:uFillTx/>
              </a:rPr>
              <a:t>Pierwsza firma w </a:t>
            </a:r>
            <a:r>
              <a:rPr lang="pl-PL" dirty="0">
                <a:uFillTx/>
              </a:rPr>
              <a:t>historii istnienia Fundacji "Jesteśmy Razem", która postanowiła przekazywać comiesięczne wpłaty na konto </a:t>
            </a:r>
            <a:r>
              <a:rPr lang="pl-PL" dirty="0" smtClean="0">
                <a:uFillTx/>
              </a:rPr>
              <a:t>Fundacji</a:t>
            </a:r>
          </a:p>
          <a:p>
            <a:r>
              <a:rPr lang="pl-PL" dirty="0" smtClean="0">
                <a:uFillTx/>
              </a:rPr>
              <a:t>Firma </a:t>
            </a:r>
            <a:r>
              <a:rPr lang="pl-PL" dirty="0">
                <a:uFillTx/>
              </a:rPr>
              <a:t>Arka z Panem Prezesem: </a:t>
            </a:r>
            <a:r>
              <a:rPr lang="pl-PL" dirty="0" smtClean="0">
                <a:uFillTx/>
              </a:rPr>
              <a:t>Andrzejem Pawłowskim, </a:t>
            </a:r>
            <a:r>
              <a:rPr lang="pl-PL" dirty="0">
                <a:uFillTx/>
              </a:rPr>
              <a:t>Tomaszem Pawłowskim, Jakubem Gronek oraz Ryszardem Witkowskim podpisała porozumienie w ramach, którego każda złotówka będzie wspierać osoby chore i potrzebujące pomocy z naszej </a:t>
            </a:r>
            <a:r>
              <a:rPr lang="pl-PL" dirty="0" smtClean="0">
                <a:uFillTx/>
              </a:rPr>
              <a:t>Gminy</a:t>
            </a:r>
          </a:p>
          <a:p>
            <a:r>
              <a:rPr lang="pl-PL" dirty="0" smtClean="0">
                <a:uFillTx/>
              </a:rPr>
              <a:t>ARKA - </a:t>
            </a:r>
            <a:r>
              <a:rPr lang="pl-PL" dirty="0">
                <a:uFillTx/>
              </a:rPr>
              <a:t>w imieniu naszych wszystkich podopiecznych, dziękujemy Wam z całego </a:t>
            </a:r>
            <a:r>
              <a:rPr lang="pl-PL" dirty="0" smtClean="0">
                <a:uFillTx/>
              </a:rPr>
              <a:t>serca!</a:t>
            </a:r>
          </a:p>
          <a:p>
            <a:endParaRPr lang="pl-PL" dirty="0">
              <a:uFillTx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923" y="469899"/>
            <a:ext cx="2143125" cy="2133600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31.Dni </a:t>
            </a:r>
            <a:r>
              <a:rPr lang="pl-PL" b="1" dirty="0">
                <a:uFillTx/>
              </a:rPr>
              <a:t>Ziemi Sianowskiej</a:t>
            </a:r>
            <a:r>
              <a:rPr lang="pl-PL" dirty="0">
                <a:uFillTx/>
              </a:rPr>
              <a:t/>
            </a:r>
            <a:br>
              <a:rPr lang="pl-PL" dirty="0">
                <a:uFillTx/>
              </a:rPr>
            </a:br>
            <a:r>
              <a:rPr lang="pl-PL" dirty="0" smtClean="0">
                <a:uFillTx/>
              </a:rPr>
              <a:t>	</a:t>
            </a:r>
            <a:r>
              <a:rPr lang="pl-PL" sz="2800" dirty="0" smtClean="0">
                <a:uFillTx/>
              </a:rPr>
              <a:t>Stadion </a:t>
            </a:r>
            <a:r>
              <a:rPr lang="pl-PL" sz="2800" dirty="0">
                <a:uFillTx/>
              </a:rPr>
              <a:t>Miejski w </a:t>
            </a:r>
            <a:r>
              <a:rPr lang="pl-PL" sz="2800" dirty="0" smtClean="0">
                <a:uFillTx/>
              </a:rPr>
              <a:t>Sianowie</a:t>
            </a:r>
            <a:r>
              <a:rPr lang="pl-PL" dirty="0" smtClean="0">
                <a:uFillTx/>
              </a:rPr>
              <a:t>, </a:t>
            </a:r>
            <a:r>
              <a:rPr lang="pl-PL" sz="2800" dirty="0" smtClean="0">
                <a:uFillTx/>
              </a:rPr>
              <a:t>8-9 </a:t>
            </a:r>
            <a:r>
              <a:rPr lang="pl-PL" sz="2800" dirty="0">
                <a:uFillTx/>
              </a:rPr>
              <a:t>czerwca </a:t>
            </a:r>
            <a:r>
              <a:rPr lang="pl-PL" sz="2800" dirty="0" smtClean="0">
                <a:uFillTx/>
              </a:rPr>
              <a:t>2018 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70457" y="2369714"/>
            <a:ext cx="5709656" cy="4185632"/>
          </a:xfrm>
        </p:spPr>
        <p:txBody>
          <a:bodyPr>
            <a:noAutofit/>
          </a:bodyPr>
          <a:lstStyle/>
          <a:p>
            <a:r>
              <a:rPr lang="pl-PL" sz="2200" dirty="0" smtClean="0">
                <a:uFillTx/>
              </a:rPr>
              <a:t>Cel: </a:t>
            </a:r>
            <a:r>
              <a:rPr lang="pl-PL" sz="2200" b="1" dirty="0" smtClean="0">
                <a:uFillTx/>
              </a:rPr>
              <a:t>Adam</a:t>
            </a:r>
            <a:r>
              <a:rPr lang="pl-PL" sz="2200" dirty="0" smtClean="0">
                <a:uFillTx/>
              </a:rPr>
              <a:t>, </a:t>
            </a:r>
            <a:r>
              <a:rPr lang="pl-PL" sz="2200" b="1" dirty="0" smtClean="0">
                <a:uFillTx/>
              </a:rPr>
              <a:t>lat 33</a:t>
            </a:r>
            <a:r>
              <a:rPr lang="pl-PL" sz="2200" dirty="0" smtClean="0">
                <a:uFillTx/>
              </a:rPr>
              <a:t>, </a:t>
            </a:r>
            <a:r>
              <a:rPr lang="pl-PL" sz="2200" b="1" dirty="0" smtClean="0">
                <a:uFillTx/>
              </a:rPr>
              <a:t>przepuklina </a:t>
            </a:r>
            <a:r>
              <a:rPr lang="pl-PL" sz="2200" b="1" dirty="0" err="1" smtClean="0">
                <a:uFillTx/>
              </a:rPr>
              <a:t>oponowo-rdzeniowa</a:t>
            </a:r>
            <a:endParaRPr lang="pl-PL" sz="2200" b="1" dirty="0" smtClean="0">
              <a:uFillTx/>
            </a:endParaRPr>
          </a:p>
          <a:p>
            <a:r>
              <a:rPr lang="pl-PL" sz="2200" dirty="0" smtClean="0">
                <a:uFillTx/>
              </a:rPr>
              <a:t>Akcja: zbiórka publiczna na elektryczny wózek inwalidzki, sprzedaż regionalnych wyrobów, licytacje przedmiotów na Facebooku</a:t>
            </a:r>
          </a:p>
          <a:p>
            <a:r>
              <a:rPr lang="pl-PL" sz="2200" dirty="0" smtClean="0">
                <a:uFillTx/>
              </a:rPr>
              <a:t>Przekazano: </a:t>
            </a:r>
            <a:r>
              <a:rPr lang="pl-PL" sz="2200" b="1" dirty="0" smtClean="0">
                <a:uFillTx/>
              </a:rPr>
              <a:t>17 369, 22 zł</a:t>
            </a:r>
          </a:p>
          <a:p>
            <a:r>
              <a:rPr lang="pl-PL" sz="2200" dirty="0" smtClean="0">
                <a:uFillTx/>
              </a:rPr>
              <a:t>Obecnie: zakupiono wymarzony wózek inwalidzki oraz przystosowano mieszkanie dla osoby niepełnosprawnej</a:t>
            </a:r>
            <a:endParaRPr lang="pl-PL" sz="2200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3385" y="2603499"/>
            <a:ext cx="5208963" cy="3848815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619" y="1040626"/>
            <a:ext cx="9083750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Projekt „Klub Młodego Podróżnika”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Gmina i Miasto Sianów</a:t>
            </a:r>
            <a:r>
              <a:rPr lang="pl-PL" dirty="0" smtClean="0">
                <a:uFillTx/>
              </a:rPr>
              <a:t>, </a:t>
            </a:r>
            <a:r>
              <a:rPr lang="pl-PL" sz="2800" dirty="0" smtClean="0">
                <a:uFillTx/>
              </a:rPr>
              <a:t>maj-październik 2018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28033" y="2331076"/>
            <a:ext cx="5692461" cy="4095482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Cel: </a:t>
            </a:r>
            <a:r>
              <a:rPr lang="pl-PL" sz="2000" b="1" dirty="0" smtClean="0">
                <a:uFillTx/>
              </a:rPr>
              <a:t>krajoznawcze wycieczki dla dzieci </a:t>
            </a:r>
            <a:r>
              <a:rPr lang="pl-PL" sz="2000" dirty="0" smtClean="0">
                <a:uFillTx/>
              </a:rPr>
              <a:t>w wieku szkolnym z terenu Gminy i Miasta Sianów</a:t>
            </a:r>
          </a:p>
          <a:p>
            <a:r>
              <a:rPr lang="pl-PL" sz="2000" dirty="0" smtClean="0">
                <a:uFillTx/>
              </a:rPr>
              <a:t>Akcja: środki pozyskane z Funduszu Inicjatyw Obywatelskich</a:t>
            </a:r>
          </a:p>
          <a:p>
            <a:r>
              <a:rPr lang="pl-PL" sz="2000" dirty="0" smtClean="0">
                <a:uFillTx/>
              </a:rPr>
              <a:t>Kwota dotacji: </a:t>
            </a:r>
            <a:r>
              <a:rPr lang="pl-PL" sz="2000" b="1" dirty="0" smtClean="0">
                <a:uFillTx/>
              </a:rPr>
              <a:t>110 000 zł</a:t>
            </a:r>
          </a:p>
          <a:p>
            <a:r>
              <a:rPr lang="pl-PL" sz="2000" dirty="0" smtClean="0">
                <a:uFillTx/>
              </a:rPr>
              <a:t>Wykonanie: 60 </a:t>
            </a:r>
            <a:r>
              <a:rPr lang="pl-PL" sz="2000" dirty="0">
                <a:uFillTx/>
              </a:rPr>
              <a:t>dzieci i młodzieży w wieku 10-17 </a:t>
            </a:r>
            <a:r>
              <a:rPr lang="pl-PL" sz="2000" dirty="0" smtClean="0">
                <a:uFillTx/>
              </a:rPr>
              <a:t>lat uczestniczyło w 8 </a:t>
            </a:r>
            <a:r>
              <a:rPr lang="pl-PL" sz="2000" dirty="0">
                <a:uFillTx/>
              </a:rPr>
              <a:t>wyjazdach edukacyjnych </a:t>
            </a:r>
            <a:r>
              <a:rPr lang="pl-PL" sz="2000" dirty="0" smtClean="0">
                <a:uFillTx/>
              </a:rPr>
              <a:t>pod hasłem „Szlakiem </a:t>
            </a:r>
            <a:r>
              <a:rPr lang="pl-PL" sz="2000" dirty="0">
                <a:uFillTx/>
              </a:rPr>
              <a:t>najpiękniejszych zamków” oraz "Dziedzictwo UNESCO"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3385" y="2603500"/>
            <a:ext cx="5144569" cy="3823058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6533" y="1059944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Charytatywne Karaoke z Gwiazdami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dirty="0" smtClean="0">
                <a:uFillTx/>
              </a:rPr>
              <a:t>„Prywatka” Koszalin</a:t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18 luty 2018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40913" y="2397437"/>
            <a:ext cx="6851560" cy="4209425"/>
          </a:xfrm>
        </p:spPr>
        <p:txBody>
          <a:bodyPr>
            <a:normAutofit/>
          </a:bodyPr>
          <a:lstStyle/>
          <a:p>
            <a:r>
              <a:rPr lang="pl-PL" dirty="0" smtClean="0">
                <a:uFillTx/>
              </a:rPr>
              <a:t>Cel:	</a:t>
            </a:r>
            <a:r>
              <a:rPr lang="pl-PL" b="1" dirty="0" smtClean="0">
                <a:uFillTx/>
              </a:rPr>
              <a:t>Maksiu, lat 4, encefalopatia padaczkowa IV stopnia</a:t>
            </a:r>
            <a:r>
              <a:rPr lang="pl-PL" dirty="0" smtClean="0">
                <a:uFillTx/>
              </a:rPr>
              <a:t>, obniżone 	napięcie mięśniowe, refluks żołądkowo-przełykowy, wada wzroku</a:t>
            </a:r>
          </a:p>
          <a:p>
            <a:pPr marL="0" indent="0">
              <a:buNone/>
            </a:pPr>
            <a:r>
              <a:rPr lang="pl-PL" dirty="0">
                <a:uFillTx/>
              </a:rPr>
              <a:t>	</a:t>
            </a:r>
            <a:r>
              <a:rPr lang="pl-PL" dirty="0" smtClean="0">
                <a:uFillTx/>
              </a:rPr>
              <a:t>	</a:t>
            </a:r>
            <a:r>
              <a:rPr lang="pl-PL" b="1" dirty="0" smtClean="0">
                <a:uFillTx/>
              </a:rPr>
              <a:t>podopieczni Fundacji, </a:t>
            </a:r>
            <a:r>
              <a:rPr lang="pl-PL" dirty="0" smtClean="0">
                <a:uFillTx/>
              </a:rPr>
              <a:t>zakup leków, środków pielęgnacyjnych, sprzętu ortopedycznego i finansowanie rehabilitacji</a:t>
            </a:r>
            <a:endParaRPr lang="pl-PL" b="1" dirty="0" smtClean="0">
              <a:uFillTx/>
            </a:endParaRPr>
          </a:p>
          <a:p>
            <a:r>
              <a:rPr lang="pl-PL" dirty="0" smtClean="0">
                <a:uFillTx/>
              </a:rPr>
              <a:t>Akcja: dochód z biletów wstępu, uczestnictwa w karaoke, sprzedanych regionalnych wyrobów oraz przeprowadzonych licytacji na Facebooku</a:t>
            </a: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24 594 zł</a:t>
            </a:r>
          </a:p>
          <a:p>
            <a:r>
              <a:rPr lang="pl-PL" dirty="0" smtClean="0">
                <a:uFillTx/>
              </a:rPr>
              <a:t>Obecnie: Maksiu pod stałą opieką Fundacji, uczestniczy w turnusach rehabilitacyjnych i zabiegach fizjoterapeutycznych</a:t>
            </a:r>
            <a:endParaRPr lang="pl-PL" dirty="0">
              <a:uFillTx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6972" y="2500468"/>
            <a:ext cx="3314921" cy="3874573"/>
          </a:xfr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6838" y="1047290"/>
            <a:ext cx="8761413" cy="1189984"/>
          </a:xfrm>
        </p:spPr>
        <p:txBody>
          <a:bodyPr/>
          <a:lstStyle/>
          <a:p>
            <a:pPr algn="ctr"/>
            <a:r>
              <a:rPr lang="pl-PL" sz="3200" b="1" dirty="0" smtClean="0">
                <a:uFillTx/>
              </a:rPr>
              <a:t>Charytatywny Turniej Piłki Nożnej Zespołów Mundurowych</a:t>
            </a:r>
            <a:r>
              <a:rPr lang="pl-PL" sz="3200" dirty="0" smtClean="0">
                <a:uFillTx/>
              </a:rPr>
              <a:t/>
            </a:r>
            <a:br>
              <a:rPr lang="pl-PL" sz="3200" dirty="0" smtClean="0">
                <a:uFillTx/>
              </a:rPr>
            </a:br>
            <a:r>
              <a:rPr lang="pl-PL" sz="2800" dirty="0" smtClean="0">
                <a:uFillTx/>
              </a:rPr>
              <a:t>Hala Sportowa SP nr 2 w Sianowie</a:t>
            </a:r>
            <a:r>
              <a:rPr lang="pl-PL" sz="2400" dirty="0" smtClean="0">
                <a:uFillTx/>
              </a:rPr>
              <a:t>, 27 stycznia 2018</a:t>
            </a:r>
            <a:r>
              <a:rPr lang="pl-PL" sz="3200" dirty="0" smtClean="0">
                <a:uFillTx/>
              </a:rPr>
              <a:t/>
            </a:r>
            <a:br>
              <a:rPr lang="pl-PL" sz="3200" dirty="0" smtClean="0">
                <a:uFillTx/>
              </a:rPr>
            </a:br>
            <a:endParaRPr lang="pl-PL" sz="32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2276" y="2408348"/>
            <a:ext cx="7727324" cy="4237151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uFillTx/>
              </a:rPr>
              <a:t>Cel: </a:t>
            </a:r>
            <a:r>
              <a:rPr lang="pl-PL" b="1" dirty="0" smtClean="0">
                <a:uFillTx/>
              </a:rPr>
              <a:t>Konrad, lat 21, ostra białaczka szpikowa</a:t>
            </a:r>
          </a:p>
          <a:p>
            <a:r>
              <a:rPr lang="pl-PL" dirty="0" smtClean="0">
                <a:uFillTx/>
              </a:rPr>
              <a:t>Akcja: zbiórka funduszy na pomoc w leczeniu, sprzedaż regionalnych produktów, wpisowe od drużyn za udział w Turnieju Piłki Nożnej</a:t>
            </a: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4877, 60 zł</a:t>
            </a:r>
          </a:p>
          <a:p>
            <a:r>
              <a:rPr lang="pl-PL" dirty="0" smtClean="0">
                <a:uFillTx/>
              </a:rPr>
              <a:t>Pomoc dla Konrada uruchomiono ponownie </a:t>
            </a:r>
            <a:r>
              <a:rPr lang="pl-PL" b="1" dirty="0" smtClean="0">
                <a:uFillTx/>
              </a:rPr>
              <a:t>w maju 2019</a:t>
            </a:r>
            <a:r>
              <a:rPr lang="pl-PL" dirty="0" smtClean="0">
                <a:uFillTx/>
              </a:rPr>
              <a:t>- wszystkie przelewy z dopiskiem „Dla Konrada” wspomagały jego leczenie, transport do szpitali, opiekę paliatywną</a:t>
            </a:r>
          </a:p>
          <a:p>
            <a:pPr marL="0" indent="0">
              <a:buNone/>
            </a:pPr>
            <a:r>
              <a:rPr lang="pl-PL" dirty="0" smtClean="0">
                <a:uFillTx/>
              </a:rPr>
              <a:t>	Konrad po ciężkiej walce przegrał walkę z chorobą, </a:t>
            </a:r>
          </a:p>
          <a:p>
            <a:pPr marL="0" indent="0">
              <a:buNone/>
            </a:pPr>
            <a:r>
              <a:rPr lang="pl-PL" dirty="0">
                <a:uFillTx/>
              </a:rPr>
              <a:t>	</a:t>
            </a:r>
            <a:r>
              <a:rPr lang="pl-PL" dirty="0" smtClean="0">
                <a:uFillTx/>
              </a:rPr>
              <a:t>odszedł </a:t>
            </a:r>
            <a:r>
              <a:rPr lang="pl-PL" b="1" dirty="0" smtClean="0">
                <a:uFillTx/>
              </a:rPr>
              <a:t>3 listopada 2019 roku. </a:t>
            </a:r>
          </a:p>
          <a:p>
            <a:pPr marL="0" indent="0">
              <a:buNone/>
            </a:pPr>
            <a:r>
              <a:rPr lang="pl-PL" b="1" dirty="0" smtClean="0">
                <a:uFillTx/>
              </a:rPr>
              <a:t>W planach uruchomienie dorocznej zbiórki krwi do banku krwi oraz poszukiwanie dawców szpiku w ramach współpracy z Fundacją DKMS.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0002" y="2408348"/>
            <a:ext cx="2078249" cy="34163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8" y="5057427"/>
            <a:ext cx="340963" cy="3388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281" y="2531021"/>
            <a:ext cx="498650" cy="495514"/>
          </a:xfrm>
          <a:prstGeom prst="rect">
            <a:avLst/>
          </a:prstGeom>
        </p:spPr>
      </p:pic>
      <p:pic>
        <p:nvPicPr>
          <p:cNvPr id="8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130574" y="495774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7832" y="497149"/>
            <a:ext cx="8980719" cy="1579044"/>
          </a:xfrm>
        </p:spPr>
        <p:txBody>
          <a:bodyPr/>
          <a:lstStyle/>
          <a:p>
            <a:pPr algn="ctr"/>
            <a:r>
              <a:rPr lang="pl-PL" dirty="0"/>
              <a:t>Fundacja „Jesteśmy Razem”</a:t>
            </a:r>
            <a:br>
              <a:rPr lang="pl-PL" dirty="0"/>
            </a:br>
            <a:r>
              <a:rPr lang="pl-PL" dirty="0"/>
              <a:t>w latach </a:t>
            </a:r>
            <a:r>
              <a:rPr lang="pl-PL" dirty="0" smtClean="0"/>
              <a:t>2019 </a:t>
            </a:r>
            <a:r>
              <a:rPr lang="pl-PL" dirty="0"/>
              <a:t>-</a:t>
            </a:r>
            <a:r>
              <a:rPr lang="pl-PL" dirty="0" smtClean="0"/>
              <a:t>2023 pozyskała</a:t>
            </a:r>
            <a:br>
              <a:rPr lang="pl-PL" dirty="0" smtClean="0"/>
            </a:br>
            <a:r>
              <a:rPr lang="pl-PL" b="1" dirty="0" smtClean="0"/>
              <a:t>316 296,83 zł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0152" y="2279561"/>
            <a:ext cx="5889959" cy="900201"/>
          </a:xfrm>
        </p:spPr>
        <p:txBody>
          <a:bodyPr/>
          <a:lstStyle/>
          <a:p>
            <a:pPr algn="ctr"/>
            <a:r>
              <a:rPr lang="pl-PL" b="1" dirty="0"/>
              <a:t>ŚRODKI POZYSKANE Z </a:t>
            </a:r>
            <a:r>
              <a:rPr lang="pl-PL" b="1" dirty="0" smtClean="0"/>
              <a:t>FUNDUSZ </a:t>
            </a:r>
            <a:r>
              <a:rPr lang="pl-PL" b="1" dirty="0"/>
              <a:t>INICJATYW OBYWATELSKICH </a:t>
            </a:r>
            <a:r>
              <a:rPr lang="pl-PL" b="1" dirty="0" smtClean="0"/>
              <a:t>W 2023: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82221" y="3626576"/>
            <a:ext cx="5271604" cy="2840039"/>
          </a:xfrm>
        </p:spPr>
        <p:txBody>
          <a:bodyPr/>
          <a:lstStyle/>
          <a:p>
            <a:r>
              <a:rPr lang="pl-PL" b="1" dirty="0"/>
              <a:t>CUDZE CHWALICIE SWEGO NIE ZNACIE: </a:t>
            </a:r>
            <a:r>
              <a:rPr lang="pl-PL" dirty="0"/>
              <a:t>kolonia letnia dla </a:t>
            </a:r>
            <a:r>
              <a:rPr lang="pl-PL" dirty="0" smtClean="0"/>
              <a:t>225 dzieci w wieku 9-14 lat,  87 000 zł</a:t>
            </a:r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sz="1600" b="1" dirty="0"/>
              <a:t>ŁĄCZNA KWOTA ŚRODKÓW POZYSKANYCH </a:t>
            </a:r>
            <a:r>
              <a:rPr lang="pl-PL" sz="1600" b="1" dirty="0" smtClean="0"/>
              <a:t>Z FIO </a:t>
            </a:r>
            <a:endParaRPr lang="pl-PL" sz="1600" b="1" dirty="0"/>
          </a:p>
          <a:p>
            <a:pPr marL="0" indent="0" algn="ctr">
              <a:buNone/>
            </a:pPr>
            <a:r>
              <a:rPr lang="pl-PL" b="1" dirty="0"/>
              <a:t>	</a:t>
            </a:r>
            <a:r>
              <a:rPr lang="pl-PL" sz="2800" b="1" dirty="0" smtClean="0"/>
              <a:t>87 000,00 zł</a:t>
            </a:r>
            <a:endParaRPr lang="pl-PL" sz="2800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769736" y="2225351"/>
            <a:ext cx="5988676" cy="1157779"/>
          </a:xfrm>
        </p:spPr>
        <p:txBody>
          <a:bodyPr/>
          <a:lstStyle/>
          <a:p>
            <a:pPr algn="ctr"/>
            <a:r>
              <a:rPr lang="pl-PL" b="1" dirty="0"/>
              <a:t>WŁASNE INICJATYWY FUNDACJI: </a:t>
            </a:r>
          </a:p>
          <a:p>
            <a:pPr algn="ctr"/>
            <a:r>
              <a:rPr lang="pl-PL" sz="1600" b="1" dirty="0"/>
              <a:t>IMPREZY SPORTOWE, WYDARZENIA KULTURALNE, ZBIÓRKI PUBLICZNE W LATACH </a:t>
            </a:r>
            <a:r>
              <a:rPr lang="pl-PL" sz="1600" b="1" dirty="0" smtClean="0"/>
              <a:t>2019-2023</a:t>
            </a:r>
            <a:endParaRPr lang="pl-PL" sz="1600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351494" y="3700043"/>
            <a:ext cx="4825159" cy="2840039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2019 – 	94 705,17 zł</a:t>
            </a:r>
          </a:p>
          <a:p>
            <a:r>
              <a:rPr lang="pl-PL" dirty="0" smtClean="0"/>
              <a:t>2020 – 	27 219,66 zł</a:t>
            </a:r>
          </a:p>
          <a:p>
            <a:r>
              <a:rPr lang="pl-PL" dirty="0" smtClean="0"/>
              <a:t>2021</a:t>
            </a:r>
            <a:r>
              <a:rPr lang="pl-PL" dirty="0"/>
              <a:t> – </a:t>
            </a:r>
            <a:r>
              <a:rPr lang="pl-PL" dirty="0" smtClean="0"/>
              <a:t>	32 933,00 zł</a:t>
            </a:r>
          </a:p>
          <a:p>
            <a:r>
              <a:rPr lang="pl-PL" dirty="0" smtClean="0"/>
              <a:t>2022 – 	74 439,00 zł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ŁĄCZNA KWOTA ŚRODKÓW POZYSKANYCH Z WŁASNYCH INICJATYW </a:t>
            </a:r>
          </a:p>
          <a:p>
            <a:pPr marL="0" indent="0">
              <a:buNone/>
            </a:pPr>
            <a:r>
              <a:rPr lang="pl-PL" b="1" dirty="0"/>
              <a:t>			</a:t>
            </a:r>
            <a:r>
              <a:rPr lang="pl-PL" sz="3000" b="1" dirty="0" smtClean="0"/>
              <a:t>229 296,83 </a:t>
            </a:r>
            <a:r>
              <a:rPr lang="pl-PL" sz="3000" b="1" dirty="0"/>
              <a:t>zł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620154" y="3329128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429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8807" y="861425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IV </a:t>
            </a:r>
            <a:r>
              <a:rPr lang="pl-PL" b="1" dirty="0">
                <a:uFillTx/>
              </a:rPr>
              <a:t>Charytatywny Bal Andrzejkowy</a:t>
            </a:r>
            <a:r>
              <a:rPr lang="pl-PL" dirty="0">
                <a:uFillTx/>
              </a:rPr>
              <a:t/>
            </a:r>
            <a:br>
              <a:rPr lang="pl-PL" dirty="0">
                <a:uFillTx/>
              </a:rPr>
            </a:br>
            <a:r>
              <a:rPr lang="pl-PL" sz="2800" dirty="0">
                <a:uFillTx/>
              </a:rPr>
              <a:t>„Kowal” Koszalin, </a:t>
            </a:r>
            <a:r>
              <a:rPr lang="pl-PL" sz="2400" dirty="0" smtClean="0">
                <a:uFillTx/>
              </a:rPr>
              <a:t>24 listopada 2017</a:t>
            </a:r>
            <a:endParaRPr lang="pl-PL" sz="24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2276" y="2318197"/>
            <a:ext cx="8240236" cy="4250029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uFillTx/>
              </a:rPr>
              <a:t>Cel:	</a:t>
            </a:r>
            <a:r>
              <a:rPr lang="pl-PL" b="1" dirty="0" smtClean="0">
                <a:uFillTx/>
              </a:rPr>
              <a:t>Helenka, 2 latka, całkowita obustronna głuchota</a:t>
            </a:r>
            <a:r>
              <a:rPr lang="pl-PL" dirty="0" smtClean="0">
                <a:uFillTx/>
              </a:rPr>
              <a:t>, 			zbiórka funduszy na zakup i przeprowadzenie operacji wszczepienia 	implantu ślimakowego, koszt 123 </a:t>
            </a:r>
            <a:r>
              <a:rPr lang="pl-PL" dirty="0" err="1" smtClean="0">
                <a:uFillTx/>
              </a:rPr>
              <a:t>tys</a:t>
            </a:r>
            <a:r>
              <a:rPr lang="pl-PL" dirty="0" smtClean="0">
                <a:uFillTx/>
              </a:rPr>
              <a:t> zł</a:t>
            </a:r>
          </a:p>
          <a:p>
            <a:pPr marL="0" indent="0">
              <a:buNone/>
            </a:pPr>
            <a:r>
              <a:rPr lang="pl-PL" dirty="0">
                <a:uFillTx/>
              </a:rPr>
              <a:t>	</a:t>
            </a:r>
            <a:r>
              <a:rPr lang="pl-PL" dirty="0" smtClean="0">
                <a:uFillTx/>
              </a:rPr>
              <a:t>	</a:t>
            </a:r>
            <a:r>
              <a:rPr lang="pl-PL" b="1" dirty="0" smtClean="0">
                <a:uFillTx/>
              </a:rPr>
              <a:t>Karol, 26 lat, paraliż </a:t>
            </a:r>
            <a:r>
              <a:rPr lang="pl-PL" dirty="0" smtClean="0">
                <a:uFillTx/>
              </a:rPr>
              <a:t>na skutek wypadku, rehabilitacja i 	przystosowanie warunków mieszkaniowych dla osoby niepełnosprawnej</a:t>
            </a:r>
          </a:p>
          <a:p>
            <a:r>
              <a:rPr lang="pl-PL" dirty="0" smtClean="0">
                <a:uFillTx/>
              </a:rPr>
              <a:t>Akcja: całkowity dochód z balu, licytacji, loterii fantowej </a:t>
            </a:r>
          </a:p>
          <a:p>
            <a:r>
              <a:rPr lang="pl-PL" dirty="0" smtClean="0">
                <a:uFillTx/>
              </a:rPr>
              <a:t>Przekazano: </a:t>
            </a:r>
            <a:r>
              <a:rPr lang="pl-PL" b="1" dirty="0" smtClean="0">
                <a:uFillTx/>
              </a:rPr>
              <a:t>23 440 zł, </a:t>
            </a:r>
          </a:p>
          <a:p>
            <a:r>
              <a:rPr lang="pl-PL" b="1" dirty="0" smtClean="0">
                <a:uFillTx/>
              </a:rPr>
              <a:t>Po balu anonimowy darczyńca przelał na konto Fundacji kwotę 100tys zł z dopiskiem „dla Helenki” tym samym umożliwiając przeprowadzenie zakupu aparatu i zabiegu implantacji </a:t>
            </a:r>
          </a:p>
          <a:p>
            <a:r>
              <a:rPr lang="pl-PL" dirty="0" smtClean="0">
                <a:uFillTx/>
              </a:rPr>
              <a:t>Obecnie:	</a:t>
            </a:r>
            <a:r>
              <a:rPr lang="pl-PL" u="sng" dirty="0" smtClean="0">
                <a:uFillTx/>
              </a:rPr>
              <a:t>Helenka</a:t>
            </a:r>
            <a:r>
              <a:rPr lang="pl-PL" dirty="0" smtClean="0">
                <a:uFillTx/>
              </a:rPr>
              <a:t> po wszczepieniu implantu, w trakcie rehabilitacji, pod 			stałą opieką Fundacji</a:t>
            </a:r>
          </a:p>
          <a:p>
            <a:pPr marL="0" indent="0">
              <a:buNone/>
            </a:pPr>
            <a:r>
              <a:rPr lang="pl-PL" dirty="0">
                <a:uFillTx/>
              </a:rPr>
              <a:t>	</a:t>
            </a:r>
            <a:r>
              <a:rPr lang="pl-PL" dirty="0" smtClean="0">
                <a:uFillTx/>
              </a:rPr>
              <a:t>		</a:t>
            </a:r>
            <a:r>
              <a:rPr lang="pl-PL" u="sng" dirty="0" smtClean="0">
                <a:uFillTx/>
              </a:rPr>
              <a:t>Karol</a:t>
            </a:r>
            <a:r>
              <a:rPr lang="pl-PL" dirty="0">
                <a:uFillTx/>
              </a:rPr>
              <a:t> </a:t>
            </a:r>
            <a:r>
              <a:rPr lang="pl-PL" dirty="0" smtClean="0">
                <a:uFillTx/>
              </a:rPr>
              <a:t>w trakcie rehabilitacji, zapewniony remont domu i 					polepszenie warunków socjalnych</a:t>
            </a:r>
          </a:p>
          <a:p>
            <a:endParaRPr lang="pl-PL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60698" y="3041382"/>
            <a:ext cx="2285552" cy="34163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658" y="1387923"/>
            <a:ext cx="2382592" cy="1480443"/>
          </a:xfrm>
          <a:prstGeom prst="rect">
            <a:avLst/>
          </a:prstGeom>
        </p:spPr>
      </p:pic>
      <p:pic>
        <p:nvPicPr>
          <p:cNvPr id="7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Projekt „</a:t>
            </a:r>
            <a:r>
              <a:rPr lang="pl-PL" b="1" dirty="0" err="1" smtClean="0">
                <a:uFillTx/>
              </a:rPr>
              <a:t>Aqua</a:t>
            </a:r>
            <a:r>
              <a:rPr lang="pl-PL" b="1" dirty="0" smtClean="0">
                <a:uFillTx/>
              </a:rPr>
              <a:t> Edukacja”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Gmina i Miasto Sianów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>
                <a:uFillTx/>
              </a:rPr>
              <a:t>w</a:t>
            </a:r>
            <a:r>
              <a:rPr lang="pl-PL" sz="2800" dirty="0" smtClean="0">
                <a:uFillTx/>
              </a:rPr>
              <a:t>rzesień 2017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5155" y="2356834"/>
            <a:ext cx="6065949" cy="4121239"/>
          </a:xfrm>
        </p:spPr>
        <p:txBody>
          <a:bodyPr>
            <a:noAutofit/>
          </a:bodyPr>
          <a:lstStyle/>
          <a:p>
            <a:r>
              <a:rPr lang="pl-PL" sz="2000" dirty="0" smtClean="0">
                <a:uFillTx/>
              </a:rPr>
              <a:t>Cel: nauka pływania dla 165 dzieci w wieku 7-9 lat z Gminy i Miasta Sianów</a:t>
            </a:r>
          </a:p>
          <a:p>
            <a:r>
              <a:rPr lang="pl-PL" sz="2000" dirty="0" smtClean="0">
                <a:uFillTx/>
              </a:rPr>
              <a:t>Akcja: środki pozyskane z Funduszu Inicjatyw Obywatelskich</a:t>
            </a:r>
          </a:p>
          <a:p>
            <a:r>
              <a:rPr lang="pl-PL" sz="2000" dirty="0" smtClean="0">
                <a:uFillTx/>
              </a:rPr>
              <a:t>Kwota dotacji: </a:t>
            </a:r>
            <a:r>
              <a:rPr lang="pl-PL" sz="2000" b="1" dirty="0" smtClean="0"/>
              <a:t>106 900</a:t>
            </a:r>
            <a:r>
              <a:rPr lang="pl-PL" sz="2000" b="1" dirty="0" smtClean="0">
                <a:uFillTx/>
              </a:rPr>
              <a:t>,00 zł</a:t>
            </a:r>
          </a:p>
          <a:p>
            <a:r>
              <a:rPr lang="pl-PL" sz="2000" dirty="0" smtClean="0">
                <a:uFillTx/>
              </a:rPr>
              <a:t>Projekt </a:t>
            </a:r>
            <a:r>
              <a:rPr lang="pl-PL" sz="2000" dirty="0">
                <a:uFillTx/>
              </a:rPr>
              <a:t>,,</a:t>
            </a:r>
            <a:r>
              <a:rPr lang="pl-PL" sz="2000" dirty="0" err="1">
                <a:uFillTx/>
              </a:rPr>
              <a:t>Aqua</a:t>
            </a:r>
            <a:r>
              <a:rPr lang="pl-PL" sz="2000" dirty="0">
                <a:uFillTx/>
              </a:rPr>
              <a:t> Edukacja" to powszechna nauka pływania wśród dzieci i młodzieży ze szkół podstawowych, na który fundacja otrzymała </a:t>
            </a:r>
            <a:r>
              <a:rPr lang="pl-PL" sz="2000" dirty="0" smtClean="0">
                <a:uFillTx/>
              </a:rPr>
              <a:t>kwotę w zakresie swojego statutu</a:t>
            </a:r>
            <a:endParaRPr lang="pl-PL" sz="2000" dirty="0">
              <a:uFillTx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96270" y="4621670"/>
            <a:ext cx="3284113" cy="2236330"/>
          </a:xfr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</a:endParaRPr>
          </a:p>
        </p:txBody>
      </p:sp>
      <p:pic>
        <p:nvPicPr>
          <p:cNvPr id="1030" name="Picture 6" descr="https://static.xx.fbcdn.net/images/emoji.php/v9/t4c/1/16/1f6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0675" y="-731838"/>
            <a:ext cx="152400" cy="152400"/>
          </a:xfrm>
          <a:prstGeom prst="rect">
            <a:avLst/>
          </a:prstGeom>
          <a:noFill/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674" y="1458542"/>
            <a:ext cx="2928551" cy="2953159"/>
          </a:xfrm>
          <a:prstGeom prst="rect">
            <a:avLst/>
          </a:prstGeom>
        </p:spPr>
      </p:pic>
      <p:pic>
        <p:nvPicPr>
          <p:cNvPr id="8" name="Google Shape;298;p25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6825620" y="4324152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8880" y="949605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30.Dni </a:t>
            </a:r>
            <a:r>
              <a:rPr lang="pl-PL" b="1" dirty="0">
                <a:uFillTx/>
              </a:rPr>
              <a:t>Ziemi Sianowskiej</a:t>
            </a:r>
            <a:r>
              <a:rPr lang="pl-PL" dirty="0">
                <a:uFillTx/>
              </a:rPr>
              <a:t/>
            </a:r>
            <a:br>
              <a:rPr lang="pl-PL" dirty="0">
                <a:uFillTx/>
              </a:rPr>
            </a:br>
            <a:r>
              <a:rPr lang="pl-PL" sz="2800" dirty="0">
                <a:uFillTx/>
              </a:rPr>
              <a:t>Stadion Miejski w </a:t>
            </a:r>
            <a:r>
              <a:rPr lang="pl-PL" sz="2800" dirty="0" smtClean="0">
                <a:uFillTx/>
              </a:rPr>
              <a:t>Sianowie</a:t>
            </a:r>
            <a:r>
              <a:rPr lang="pl-PL" dirty="0">
                <a:uFillTx/>
              </a:rPr>
              <a:t>,</a:t>
            </a:r>
            <a:r>
              <a:rPr lang="pl-PL" sz="2800" dirty="0" smtClean="0">
                <a:uFillTx/>
              </a:rPr>
              <a:t>16-17 </a:t>
            </a:r>
            <a:r>
              <a:rPr lang="pl-PL" sz="2800" dirty="0">
                <a:uFillTx/>
              </a:rPr>
              <a:t>czerwca </a:t>
            </a:r>
            <a:r>
              <a:rPr lang="pl-PL" sz="2800" dirty="0" smtClean="0">
                <a:uFillTx/>
              </a:rPr>
              <a:t>2017 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2276" y="2434108"/>
            <a:ext cx="5628068" cy="3585694"/>
          </a:xfrm>
        </p:spPr>
        <p:txBody>
          <a:bodyPr>
            <a:normAutofit/>
          </a:bodyPr>
          <a:lstStyle/>
          <a:p>
            <a:r>
              <a:rPr lang="pl-PL" sz="2400" dirty="0" smtClean="0">
                <a:uFillTx/>
              </a:rPr>
              <a:t>Cel: zbiórka środków na podopiecznych Fundacji</a:t>
            </a:r>
          </a:p>
          <a:p>
            <a:r>
              <a:rPr lang="pl-PL" sz="2400" dirty="0" smtClean="0">
                <a:uFillTx/>
              </a:rPr>
              <a:t>Akcja: Mega Loteria Fantowa i Konkurs z nagrodami ufundowanymi przez sponsorów</a:t>
            </a:r>
          </a:p>
          <a:p>
            <a:r>
              <a:rPr lang="pl-PL" sz="2400" dirty="0" smtClean="0">
                <a:uFillTx/>
              </a:rPr>
              <a:t>Kwota zebrana: </a:t>
            </a:r>
            <a:r>
              <a:rPr lang="pl-PL" sz="2400" b="1" dirty="0" smtClean="0">
                <a:uFillTx/>
              </a:rPr>
              <a:t>8600 zł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08372" y="2434106"/>
            <a:ext cx="5872766" cy="3585695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62276" y="908659"/>
            <a:ext cx="8761413" cy="706964"/>
          </a:xfrm>
        </p:spPr>
        <p:txBody>
          <a:bodyPr/>
          <a:lstStyle/>
          <a:p>
            <a:pPr algn="ctr"/>
            <a:r>
              <a:rPr lang="pl-PL" sz="3200" b="1" dirty="0" smtClean="0">
                <a:uFillTx/>
              </a:rPr>
              <a:t>Dzień Sportu </a:t>
            </a:r>
            <a:r>
              <a:rPr lang="pl-PL" sz="3200" b="1" dirty="0" err="1" smtClean="0">
                <a:uFillTx/>
              </a:rPr>
              <a:t>im.Ryszarda</a:t>
            </a:r>
            <a:r>
              <a:rPr lang="pl-PL" sz="3200" b="1" dirty="0" smtClean="0">
                <a:uFillTx/>
              </a:rPr>
              <a:t> </a:t>
            </a:r>
            <a:r>
              <a:rPr lang="pl-PL" sz="3200" b="1" dirty="0" err="1" smtClean="0">
                <a:uFillTx/>
              </a:rPr>
              <a:t>Targaszewskiego</a:t>
            </a:r>
            <a:r>
              <a:rPr lang="pl-PL" sz="3200" dirty="0" smtClean="0">
                <a:uFillTx/>
              </a:rPr>
              <a:t/>
            </a:r>
            <a:br>
              <a:rPr lang="pl-PL" sz="3200" dirty="0" smtClean="0">
                <a:uFillTx/>
              </a:rPr>
            </a:br>
            <a:r>
              <a:rPr lang="pl-PL" sz="2800" dirty="0" smtClean="0">
                <a:uFillTx/>
              </a:rPr>
              <a:t>Stadion Miejski w Sianowie</a:t>
            </a:r>
            <a:br>
              <a:rPr lang="pl-PL" sz="2800" dirty="0" smtClean="0">
                <a:uFillTx/>
              </a:rPr>
            </a:br>
            <a:r>
              <a:rPr lang="pl-PL" sz="2400" dirty="0" smtClean="0">
                <a:uFillTx/>
              </a:rPr>
              <a:t>1 maja 2017</a:t>
            </a:r>
            <a:endParaRPr lang="pl-PL" sz="24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8130" y="2276184"/>
            <a:ext cx="6662524" cy="4455439"/>
          </a:xfrm>
        </p:spPr>
        <p:txBody>
          <a:bodyPr/>
          <a:lstStyle/>
          <a:p>
            <a:r>
              <a:rPr lang="pl-PL" dirty="0" smtClean="0">
                <a:uFillTx/>
              </a:rPr>
              <a:t>Cel: zbiórka środków na podopiecznych Fundacji</a:t>
            </a:r>
          </a:p>
          <a:p>
            <a:r>
              <a:rPr lang="pl-PL" dirty="0" smtClean="0">
                <a:uFillTx/>
              </a:rPr>
              <a:t>Akcja: bieg </a:t>
            </a:r>
            <a:r>
              <a:rPr lang="pl-PL" dirty="0" err="1" smtClean="0">
                <a:uFillTx/>
              </a:rPr>
              <a:t>Asterixa</a:t>
            </a:r>
            <a:r>
              <a:rPr lang="pl-PL" dirty="0" smtClean="0">
                <a:uFillTx/>
              </a:rPr>
              <a:t> z przeszkodami dla dzieci i dorosłych oraz Puchar Pomorza w </a:t>
            </a:r>
            <a:r>
              <a:rPr lang="pl-PL" dirty="0" err="1" smtClean="0">
                <a:uFillTx/>
              </a:rPr>
              <a:t>Nordic</a:t>
            </a:r>
            <a:r>
              <a:rPr lang="pl-PL" dirty="0" smtClean="0">
                <a:uFillTx/>
              </a:rPr>
              <a:t> </a:t>
            </a:r>
            <a:r>
              <a:rPr lang="pl-PL" dirty="0" err="1" smtClean="0">
                <a:uFillTx/>
              </a:rPr>
              <a:t>Walking</a:t>
            </a:r>
            <a:endParaRPr lang="pl-PL" dirty="0" smtClean="0">
              <a:uFillTx/>
            </a:endParaRPr>
          </a:p>
          <a:p>
            <a:r>
              <a:rPr lang="pl-PL" dirty="0" smtClean="0">
                <a:uFillTx/>
              </a:rPr>
              <a:t>390 uczestników</a:t>
            </a: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3130 zł</a:t>
            </a:r>
            <a:endParaRPr lang="pl-PL" b="1" dirty="0">
              <a:uFillTx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1668" y="1648496"/>
            <a:ext cx="4450986" cy="3134577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80" y="4188046"/>
            <a:ext cx="7620000" cy="2543577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3393" y="853353"/>
            <a:ext cx="10818252" cy="706964"/>
          </a:xfrm>
        </p:spPr>
        <p:txBody>
          <a:bodyPr/>
          <a:lstStyle/>
          <a:p>
            <a:pPr algn="ctr"/>
            <a:r>
              <a:rPr lang="pl-PL" b="1" dirty="0">
                <a:uFillTx/>
              </a:rPr>
              <a:t>III </a:t>
            </a:r>
            <a:r>
              <a:rPr lang="pl-PL" b="1" dirty="0" smtClean="0">
                <a:uFillTx/>
              </a:rPr>
              <a:t>Ogólnopolski Turniej </a:t>
            </a:r>
            <a:r>
              <a:rPr lang="pl-PL" b="1" dirty="0">
                <a:uFillTx/>
              </a:rPr>
              <a:t>Seniorów w Badmintona "Zdążyć przed </a:t>
            </a:r>
            <a:r>
              <a:rPr lang="pl-PL" b="1" dirty="0" smtClean="0">
                <a:uFillTx/>
              </a:rPr>
              <a:t>lotką„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Hala Sportowa SP nr 2 w Sianowie, marzec 2017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8034" y="2436075"/>
            <a:ext cx="6065949" cy="3416300"/>
          </a:xfrm>
        </p:spPr>
        <p:txBody>
          <a:bodyPr>
            <a:noAutofit/>
          </a:bodyPr>
          <a:lstStyle/>
          <a:p>
            <a:r>
              <a:rPr lang="pl-PL" sz="2400" dirty="0" smtClean="0">
                <a:uFillTx/>
              </a:rPr>
              <a:t>Cel: dobroczynny, zbiórka środków na podopiecznych Fundacji</a:t>
            </a:r>
          </a:p>
          <a:p>
            <a:r>
              <a:rPr lang="pl-PL" sz="2400" dirty="0" smtClean="0">
                <a:uFillTx/>
              </a:rPr>
              <a:t>Akcja: licytacje przedmiotów, loteria fantowa z nagrodami, masaże i </a:t>
            </a:r>
            <a:r>
              <a:rPr lang="pl-PL" sz="2400" dirty="0" err="1" smtClean="0">
                <a:uFillTx/>
              </a:rPr>
              <a:t>kinezjotaping</a:t>
            </a:r>
            <a:endParaRPr lang="pl-PL" sz="2400" dirty="0" smtClean="0">
              <a:uFillTx/>
            </a:endParaRPr>
          </a:p>
          <a:p>
            <a:r>
              <a:rPr lang="pl-PL" sz="2400" dirty="0" smtClean="0">
                <a:uFillTx/>
              </a:rPr>
              <a:t>Propagowanie aktywnego stylu życia w każdym wieku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1720 zł</a:t>
            </a:r>
            <a:endParaRPr lang="pl-PL" sz="2400" b="1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851" y="2313071"/>
            <a:ext cx="3197243" cy="4448338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772732"/>
            <a:ext cx="8761413" cy="1197736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Projekt „Travel Senior”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Gmina i Miasto Sianów, marzec 2017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7882" y="2176529"/>
            <a:ext cx="5705341" cy="4301543"/>
          </a:xfrm>
        </p:spPr>
        <p:txBody>
          <a:bodyPr>
            <a:normAutofit/>
          </a:bodyPr>
          <a:lstStyle/>
          <a:p>
            <a:r>
              <a:rPr lang="pl-PL" dirty="0" smtClean="0">
                <a:uFillTx/>
              </a:rPr>
              <a:t>Cel: promocja </a:t>
            </a:r>
            <a:r>
              <a:rPr lang="pl-PL" dirty="0">
                <a:uFillTx/>
              </a:rPr>
              <a:t>krajoznawstwa i walorów turystycznych kraju poprzez organizację aktywnego wypoczynku dla 45 osób w wieku 60</a:t>
            </a:r>
            <a:r>
              <a:rPr lang="pl-PL" dirty="0" smtClean="0">
                <a:uFillTx/>
              </a:rPr>
              <a:t>+</a:t>
            </a:r>
          </a:p>
          <a:p>
            <a:r>
              <a:rPr lang="pl-PL" dirty="0" smtClean="0">
                <a:uFillTx/>
              </a:rPr>
              <a:t>Akcja:</a:t>
            </a:r>
          </a:p>
          <a:p>
            <a:r>
              <a:rPr lang="pl-PL" dirty="0" smtClean="0">
                <a:uFillTx/>
              </a:rPr>
              <a:t>Pozyskano na ten cel: </a:t>
            </a:r>
            <a:r>
              <a:rPr lang="pl-PL" b="1" dirty="0" smtClean="0">
                <a:uFillTx/>
              </a:rPr>
              <a:t>137 395 zł</a:t>
            </a:r>
          </a:p>
          <a:p>
            <a:r>
              <a:rPr lang="pl-PL" dirty="0">
                <a:uFillTx/>
              </a:rPr>
              <a:t>Projekt: </a:t>
            </a:r>
            <a:r>
              <a:rPr lang="pl-PL" dirty="0" smtClean="0">
                <a:uFillTx/>
              </a:rPr>
              <a:t>organizacja kilkudniowych wycieczek ukazujących </a:t>
            </a:r>
            <a:r>
              <a:rPr lang="pl-PL" dirty="0">
                <a:uFillTx/>
              </a:rPr>
              <a:t>walory turystyczne kraju, </a:t>
            </a:r>
            <a:r>
              <a:rPr lang="pl-PL" dirty="0" smtClean="0">
                <a:uFillTx/>
              </a:rPr>
              <a:t>organizacja spotkań promujących </a:t>
            </a:r>
            <a:r>
              <a:rPr lang="pl-PL" dirty="0">
                <a:uFillTx/>
              </a:rPr>
              <a:t>walory turystyczne Pomorza Środkowego </a:t>
            </a:r>
            <a:r>
              <a:rPr lang="pl-PL" dirty="0" smtClean="0">
                <a:uFillTx/>
              </a:rPr>
              <a:t>oraz </a:t>
            </a:r>
            <a:r>
              <a:rPr lang="pl-PL" dirty="0">
                <a:uFillTx/>
              </a:rPr>
              <a:t>spotkań z podróżnikami, którzy przekażą swoją </a:t>
            </a:r>
            <a:r>
              <a:rPr lang="pl-PL" dirty="0" smtClean="0">
                <a:uFillTx/>
              </a:rPr>
              <a:t>cenną wiedzę na temat interesujących obiektów turystycznych</a:t>
            </a:r>
            <a:endParaRPr lang="pl-PL" dirty="0">
              <a:uFillTx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222" y="2266681"/>
            <a:ext cx="5537915" cy="3918398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Kiermasz Charytatywny dla Jagody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Gimnazjum Gminne w Sianowie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18 lutego 2017</a:t>
            </a:r>
            <a:endParaRPr lang="pl-PL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5323119" cy="37973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uFillTx/>
              </a:rPr>
              <a:t>Cel: </a:t>
            </a:r>
            <a:r>
              <a:rPr lang="pl-PL" sz="2400" b="1" dirty="0" smtClean="0">
                <a:uFillTx/>
              </a:rPr>
              <a:t>Jagoda, 28 lat</a:t>
            </a:r>
            <a:r>
              <a:rPr lang="pl-PL" sz="2400" dirty="0" smtClean="0">
                <a:uFillTx/>
              </a:rPr>
              <a:t>, glejak oka</a:t>
            </a:r>
          </a:p>
          <a:p>
            <a:r>
              <a:rPr lang="pl-PL" sz="2400" dirty="0" smtClean="0">
                <a:uFillTx/>
              </a:rPr>
              <a:t>Koszt </a:t>
            </a:r>
            <a:r>
              <a:rPr lang="pl-PL" sz="2400" dirty="0" err="1" smtClean="0">
                <a:uFillTx/>
              </a:rPr>
              <a:t>protonoterapii</a:t>
            </a:r>
            <a:r>
              <a:rPr lang="pl-PL" sz="2400" dirty="0" smtClean="0">
                <a:uFillTx/>
              </a:rPr>
              <a:t> 60 </a:t>
            </a:r>
            <a:r>
              <a:rPr lang="pl-PL" sz="2400" dirty="0" err="1" smtClean="0">
                <a:uFillTx/>
              </a:rPr>
              <a:t>tys</a:t>
            </a:r>
            <a:r>
              <a:rPr lang="pl-PL" sz="2400" dirty="0" smtClean="0">
                <a:uFillTx/>
              </a:rPr>
              <a:t> zł</a:t>
            </a:r>
          </a:p>
          <a:p>
            <a:r>
              <a:rPr lang="pl-PL" sz="2400" dirty="0" smtClean="0">
                <a:uFillTx/>
              </a:rPr>
              <a:t>Współpraca z Fundacją „Pokoloruj Świat”</a:t>
            </a:r>
          </a:p>
          <a:p>
            <a:r>
              <a:rPr lang="pl-PL" sz="2400" dirty="0" smtClean="0">
                <a:uFillTx/>
              </a:rPr>
              <a:t>Akcja: loteria fantowa, sprzedaż regionalnych wyrobów, rękodzieł i zbiórka funduszy do puszek na leczenie Jagody</a:t>
            </a:r>
          </a:p>
          <a:p>
            <a:endParaRPr lang="pl-PL" dirty="0">
              <a:uFillTx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2620" y="2603500"/>
            <a:ext cx="2998955" cy="3732906"/>
          </a:xfr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214614" y="724345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780484"/>
            <a:ext cx="8967840" cy="983921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WOLONTARIUSZ ROKU 2016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dirty="0" smtClean="0">
                <a:uFillTx/>
              </a:rPr>
              <a:t>Olga Lewandowska</a:t>
            </a:r>
            <a:endParaRPr lang="pl-PL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154" y="2218520"/>
            <a:ext cx="6761409" cy="4401221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uFillTx/>
              </a:rPr>
              <a:t>Nagroda Wolontariusza Roku jest </a:t>
            </a:r>
            <a:r>
              <a:rPr lang="pl-PL" dirty="0">
                <a:uFillTx/>
              </a:rPr>
              <a:t>formą podziękowania za całoroczny trud wszystkich wolontariuszy, organizacji, instytucji i firm angażujących się w działalność społeczną realizowaną na terenie Gminy i Miasta Sianów oraz motywacją do dalszej </a:t>
            </a:r>
            <a:r>
              <a:rPr lang="pl-PL" dirty="0" smtClean="0">
                <a:uFillTx/>
              </a:rPr>
              <a:t>pracy</a:t>
            </a:r>
          </a:p>
          <a:p>
            <a:r>
              <a:rPr lang="pl-PL" dirty="0" smtClean="0">
                <a:uFillTx/>
              </a:rPr>
              <a:t>W tym roku za całokształt osiągnięć i pracy w ramach wolontariatu nagrodę otrzymała v-ce Prezes Fundacji „Jesteśmy Razem” Olga Lewandowska</a:t>
            </a:r>
          </a:p>
          <a:p>
            <a:pPr marL="0" indent="0">
              <a:buNone/>
            </a:pPr>
            <a:r>
              <a:rPr lang="pl-PL" dirty="0" smtClean="0">
                <a:uFillTx/>
              </a:rPr>
              <a:t>„Pani </a:t>
            </a:r>
            <a:r>
              <a:rPr lang="pl-PL" dirty="0">
                <a:uFillTx/>
              </a:rPr>
              <a:t>Olga angażuje się we wszystkie akcje charytatywne organizowane przez fundację oraz pomaga w bieżącej działalności fundacji, której celem jest niesienie pomocy osobom potrzebującym na terenie Gminy i Miasta Sianów, w szczególności osobom dotkniętym poważnymi, trudno uleczalnymi schorzeniami, oczekującym na trudne bądź drogie zabiegi </a:t>
            </a:r>
            <a:r>
              <a:rPr lang="pl-PL" dirty="0" smtClean="0">
                <a:uFillTx/>
              </a:rPr>
              <a:t>medyczne”</a:t>
            </a:r>
          </a:p>
          <a:p>
            <a:pPr marL="0" indent="0">
              <a:buNone/>
            </a:pPr>
            <a:r>
              <a:rPr lang="pl-PL" sz="1200" dirty="0">
                <a:uFillTx/>
              </a:rPr>
              <a:t>http://samorzad.pap.pl/depesze/320907.wiadomosci/171977/Sianow-Wolontariusz-Roku-2016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92" y="2218520"/>
            <a:ext cx="4226283" cy="4226283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291887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819121"/>
            <a:ext cx="8825659" cy="958163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WOLONTARIUSZ ROKU 2012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dirty="0" smtClean="0">
                <a:uFillTx/>
              </a:rPr>
              <a:t>Maciej Lewandowski</a:t>
            </a:r>
            <a:endParaRPr lang="pl-PL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9398" y="2292439"/>
            <a:ext cx="6194738" cy="4069724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Maciej Lewandowski otrzymał </a:t>
            </a:r>
            <a:r>
              <a:rPr lang="pl-PL" sz="2000" dirty="0">
                <a:uFillTx/>
              </a:rPr>
              <a:t>Nagrodę </a:t>
            </a:r>
            <a:r>
              <a:rPr lang="pl-PL" sz="2000" dirty="0" smtClean="0">
                <a:uFillTx/>
              </a:rPr>
              <a:t>Wolontariusza Roku 2012 </a:t>
            </a:r>
            <a:r>
              <a:rPr lang="pl-PL" sz="2000" dirty="0">
                <a:uFillTx/>
              </a:rPr>
              <a:t>za działalność </a:t>
            </a:r>
            <a:r>
              <a:rPr lang="pl-PL" sz="2000" dirty="0" smtClean="0">
                <a:uFillTx/>
              </a:rPr>
              <a:t>społeczną i charytatywną </a:t>
            </a:r>
            <a:r>
              <a:rPr lang="pl-PL" sz="2000" u="sng" dirty="0" smtClean="0">
                <a:uFillTx/>
              </a:rPr>
              <a:t>zanim</a:t>
            </a:r>
            <a:r>
              <a:rPr lang="pl-PL" sz="2000" dirty="0" smtClean="0">
                <a:uFillTx/>
              </a:rPr>
              <a:t> jeszcze powołał sianowską Fundację „Jesteśmy Razem”</a:t>
            </a:r>
          </a:p>
          <a:p>
            <a:r>
              <a:rPr lang="pl-PL" sz="2000" dirty="0" smtClean="0">
                <a:uFillTx/>
              </a:rPr>
              <a:t> </a:t>
            </a:r>
            <a:r>
              <a:rPr lang="pl-PL" sz="2000" dirty="0">
                <a:uFillTx/>
              </a:rPr>
              <a:t>Koncert </a:t>
            </a:r>
            <a:r>
              <a:rPr lang="pl-PL" sz="2000" dirty="0" smtClean="0">
                <a:uFillTx/>
              </a:rPr>
              <a:t>dla wolontariuszy był </a:t>
            </a:r>
            <a:r>
              <a:rPr lang="pl-PL" sz="2000" dirty="0">
                <a:uFillTx/>
              </a:rPr>
              <a:t>podziękowaniem za wszystkie akcje </a:t>
            </a:r>
            <a:r>
              <a:rPr lang="pl-PL" sz="2000" dirty="0" smtClean="0">
                <a:uFillTx/>
              </a:rPr>
              <a:t>dobroczynne zorganizowane </a:t>
            </a:r>
            <a:r>
              <a:rPr lang="pl-PL" sz="2000" dirty="0">
                <a:uFillTx/>
              </a:rPr>
              <a:t>w 2012 </a:t>
            </a:r>
            <a:r>
              <a:rPr lang="pl-PL" sz="2000" dirty="0" smtClean="0">
                <a:uFillTx/>
              </a:rPr>
              <a:t>r takie jak zbiórki </a:t>
            </a:r>
            <a:r>
              <a:rPr lang="pl-PL" sz="2000" dirty="0">
                <a:uFillTx/>
              </a:rPr>
              <a:t>publiczne, imprezy i bale charytatywne, z których dochód </a:t>
            </a:r>
            <a:r>
              <a:rPr lang="pl-PL" sz="2000" dirty="0" smtClean="0">
                <a:uFillTx/>
              </a:rPr>
              <a:t>przeznaczano </a:t>
            </a:r>
            <a:r>
              <a:rPr lang="pl-PL" sz="2000" dirty="0">
                <a:uFillTx/>
              </a:rPr>
              <a:t>na pomoc chorym </a:t>
            </a:r>
            <a:r>
              <a:rPr lang="pl-PL" sz="2000" dirty="0" smtClean="0">
                <a:uFillTx/>
              </a:rPr>
              <a:t>i potrzebującym z Gminy i Miasta Sianów.</a:t>
            </a:r>
            <a:endParaRPr lang="pl-PL" sz="2000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269" y="2401738"/>
            <a:ext cx="4744231" cy="3767242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9951" y="1040927"/>
            <a:ext cx="10281486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III Mikołajkowy Turniej Piłki Nożnej Oldbojów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Hala Sportowa SP2 w Sianowie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3 grudnia 2016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3296" y="2812405"/>
            <a:ext cx="6400801" cy="4045595"/>
          </a:xfrm>
        </p:spPr>
        <p:txBody>
          <a:bodyPr>
            <a:normAutofit/>
          </a:bodyPr>
          <a:lstStyle/>
          <a:p>
            <a:r>
              <a:rPr lang="pl-PL" sz="2400" dirty="0" smtClean="0">
                <a:uFillTx/>
              </a:rPr>
              <a:t>Turniej Piłki Nożnej w której zagrało 7 drużyn: Arka Sianów, </a:t>
            </a:r>
            <a:r>
              <a:rPr lang="pl-PL" sz="2400" dirty="0" err="1" smtClean="0">
                <a:uFillTx/>
              </a:rPr>
              <a:t>Dega</a:t>
            </a:r>
            <a:r>
              <a:rPr lang="pl-PL" sz="2400" dirty="0">
                <a:uFillTx/>
              </a:rPr>
              <a:t> </a:t>
            </a:r>
            <a:r>
              <a:rPr lang="pl-PL" sz="2400" dirty="0" smtClean="0">
                <a:uFillTx/>
              </a:rPr>
              <a:t>Karnieszewice, </a:t>
            </a:r>
            <a:r>
              <a:rPr lang="pl-PL" sz="2400" dirty="0" err="1" smtClean="0">
                <a:uFillTx/>
              </a:rPr>
              <a:t>Haus</a:t>
            </a:r>
            <a:r>
              <a:rPr lang="pl-PL" sz="2400" dirty="0" smtClean="0">
                <a:uFillTx/>
              </a:rPr>
              <a:t> </a:t>
            </a:r>
            <a:r>
              <a:rPr lang="pl-PL" sz="2400" dirty="0" err="1" smtClean="0">
                <a:uFillTx/>
              </a:rPr>
              <a:t>Renowieren</a:t>
            </a:r>
            <a:r>
              <a:rPr lang="pl-PL" sz="2400" dirty="0" smtClean="0">
                <a:uFillTx/>
              </a:rPr>
              <a:t> Koszalin, Jeronimo </a:t>
            </a:r>
            <a:r>
              <a:rPr lang="pl-PL" sz="2400" dirty="0" err="1" smtClean="0">
                <a:uFillTx/>
              </a:rPr>
              <a:t>Martins</a:t>
            </a:r>
            <a:r>
              <a:rPr lang="pl-PL" sz="2400" dirty="0" smtClean="0">
                <a:uFillTx/>
              </a:rPr>
              <a:t> Polska Koszalin, Jesion Trans Oldboje Tychowo, Nadleśnictwo Karnieszewice</a:t>
            </a:r>
          </a:p>
          <a:p>
            <a:r>
              <a:rPr lang="pl-PL" sz="2400" dirty="0" smtClean="0">
                <a:uFillTx/>
              </a:rPr>
              <a:t>Cel: zebrane środki przekazane będą na leczenie i rehabilitacje </a:t>
            </a:r>
            <a:r>
              <a:rPr lang="pl-PL" sz="2400" b="1" dirty="0" smtClean="0">
                <a:uFillTx/>
              </a:rPr>
              <a:t>Michałka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3587 zł</a:t>
            </a:r>
            <a:endParaRPr lang="pl-PL" sz="2400" b="1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097" y="2195112"/>
            <a:ext cx="4791283" cy="4233075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65772" y="1040927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792051"/>
            <a:ext cx="8825659" cy="942659"/>
          </a:xfrm>
        </p:spPr>
        <p:txBody>
          <a:bodyPr/>
          <a:lstStyle/>
          <a:p>
            <a:pPr algn="ctr"/>
            <a:r>
              <a:rPr lang="pl-PL" sz="3600" b="1" dirty="0" smtClean="0">
                <a:uFillTx/>
              </a:rPr>
              <a:t>Podopieczni Fundacji: dzieci, dorośli, seniorzy z Gminy i Miasta </a:t>
            </a:r>
            <a:r>
              <a:rPr lang="pl-PL" b="1" dirty="0">
                <a:uFillTx/>
              </a:rPr>
              <a:t>S</a:t>
            </a:r>
            <a:r>
              <a:rPr lang="pl-PL" sz="3600" b="1" dirty="0" smtClean="0">
                <a:uFillTx/>
              </a:rPr>
              <a:t>ianów</a:t>
            </a:r>
            <a:endParaRPr lang="pl-PL" sz="3600" b="1" dirty="0">
              <a:uFillTx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92428" y="2279561"/>
            <a:ext cx="9684913" cy="4713667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uFillTx/>
              </a:rPr>
              <a:t>FUNDACJA ZOSTAŁA ZAŁOŻONA W 2013 ROKU PRZEZ MACIEJA LEWANDOWSKIEGO</a:t>
            </a:r>
          </a:p>
          <a:p>
            <a:r>
              <a:rPr lang="en-GB" dirty="0" smtClean="0"/>
              <a:t>JEST TO ORGANIZACJA NIEZALEŻNA, POZARZĄDOWA, DZIAŁAJĄCA WYŁĄCZNIE ZE ŚRODKÓW ZEBRANYCH OD SPONSORÓW I LUDZI OGROMNYCH SERC</a:t>
            </a:r>
            <a:endParaRPr lang="pl-PL" dirty="0" smtClean="0">
              <a:uFillTx/>
            </a:endParaRPr>
          </a:p>
          <a:p>
            <a:r>
              <a:rPr lang="pl-PL" dirty="0" smtClean="0">
                <a:uFillTx/>
              </a:rPr>
              <a:t>FUNDACJA </a:t>
            </a:r>
            <a:r>
              <a:rPr lang="pl-PL" dirty="0">
                <a:uFillTx/>
              </a:rPr>
              <a:t>W LATACH </a:t>
            </a:r>
            <a:r>
              <a:rPr lang="pl-PL" dirty="0" smtClean="0">
                <a:uFillTx/>
              </a:rPr>
              <a:t>2014-2023 </a:t>
            </a:r>
            <a:r>
              <a:rPr lang="pl-PL" dirty="0">
                <a:uFillTx/>
              </a:rPr>
              <a:t>PODPISAŁA Z </a:t>
            </a:r>
            <a:r>
              <a:rPr lang="pl-PL" dirty="0" smtClean="0">
                <a:uFillTx/>
              </a:rPr>
              <a:t>PODOPIECZNYMI</a:t>
            </a:r>
          </a:p>
          <a:p>
            <a:pPr marL="0" indent="0">
              <a:buNone/>
            </a:pPr>
            <a:r>
              <a:rPr lang="pl-PL" b="1" dirty="0" smtClean="0">
                <a:uFillTx/>
              </a:rPr>
              <a:t>				</a:t>
            </a:r>
            <a:r>
              <a:rPr lang="pl-PL" sz="2600" b="1" dirty="0" smtClean="0"/>
              <a:t>136</a:t>
            </a:r>
            <a:r>
              <a:rPr lang="pl-PL" sz="2600" b="1" dirty="0" smtClean="0">
                <a:uFillTx/>
              </a:rPr>
              <a:t> UMÓW POMOCOWYCH</a:t>
            </a:r>
          </a:p>
          <a:p>
            <a:r>
              <a:rPr lang="pl-PL" dirty="0" smtClean="0">
                <a:uFillTx/>
              </a:rPr>
              <a:t>PODOPIECZNYM ZAPEWNIONO ZAKUP LEKÓW, ŚRODKÓW OPATRUNKOWYCH, REHABILITACJĘ, ZAKUP SPRZETU MEDYCZNEGO/ORTOPEDYCZNEGO,  FINANSOWANIE ZABIEGÓW, OPERACJI I TERAPII ORAZ PRZYSTOWANIA MIESZKAŃ DLA OSÓB NIEPEŁNOSPRAWNYCH</a:t>
            </a:r>
          </a:p>
          <a:p>
            <a:r>
              <a:rPr lang="pl-PL" dirty="0" smtClean="0">
                <a:uFillTx/>
              </a:rPr>
              <a:t>PRZEKAZANO </a:t>
            </a:r>
            <a:r>
              <a:rPr lang="pl-PL" sz="2800" b="1" dirty="0" smtClean="0"/>
              <a:t>507 805,10 </a:t>
            </a:r>
            <a:r>
              <a:rPr lang="pl-PL" sz="2800" b="1" dirty="0" smtClean="0">
                <a:uFillTx/>
              </a:rPr>
              <a:t>zł</a:t>
            </a:r>
          </a:p>
          <a:p>
            <a:r>
              <a:rPr lang="pl-PL" dirty="0" smtClean="0">
                <a:uFillTx/>
              </a:rPr>
              <a:t>ŻADEN WNIOSEK Z PROŚBĄ O POMOC NIGDY NIE ZOSTAŁ ODRZUCONY</a:t>
            </a:r>
            <a:endParaRPr lang="pl-PL" dirty="0">
              <a:uFillTx/>
            </a:endParaRPr>
          </a:p>
          <a:p>
            <a:r>
              <a:rPr lang="pl-PL" dirty="0" smtClean="0">
                <a:uFillTx/>
              </a:rPr>
              <a:t>FUNDACJA DZIAŁA NA ZASADZIE 100</a:t>
            </a:r>
            <a:r>
              <a:rPr lang="pl-PL" smtClean="0">
                <a:uFillTx/>
              </a:rPr>
              <a:t>% </a:t>
            </a:r>
            <a:r>
              <a:rPr lang="pl-PL" smtClean="0">
                <a:uFillTx/>
              </a:rPr>
              <a:t>WOLONTARIATU</a:t>
            </a:r>
          </a:p>
          <a:p>
            <a:r>
              <a:rPr lang="pl-PL" smtClean="0">
                <a:uFillTx/>
              </a:rPr>
              <a:t>KAŻDA </a:t>
            </a:r>
            <a:r>
              <a:rPr lang="pl-PL" dirty="0" smtClean="0">
                <a:uFillTx/>
              </a:rPr>
              <a:t>WPŁATA PRZEZNACZANA JEST NA POTRZEBY NASZYCH PODOPIECZNYCH</a:t>
            </a:r>
            <a:endParaRPr lang="pl-PL" dirty="0">
              <a:uFillTx/>
            </a:endParaRPr>
          </a:p>
        </p:txBody>
      </p:sp>
      <p:pic>
        <p:nvPicPr>
          <p:cNvPr id="7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980613" y="1916327"/>
            <a:ext cx="1726134" cy="19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1113" y="889447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III Charytatywny Bal Andrzejkowy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„Kowal” Koszalin,19 listopada 2016</a:t>
            </a:r>
            <a:endParaRPr lang="pl-PL" sz="2800" dirty="0">
              <a:uFillTx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554200" y="2345922"/>
            <a:ext cx="8825659" cy="1699866"/>
          </a:xfrm>
        </p:spPr>
        <p:txBody>
          <a:bodyPr/>
          <a:lstStyle/>
          <a:p>
            <a:r>
              <a:rPr lang="pl-PL" dirty="0" smtClean="0">
                <a:uFillTx/>
              </a:rPr>
              <a:t>Cel: podopieczni Fundacji</a:t>
            </a:r>
          </a:p>
          <a:p>
            <a:r>
              <a:rPr lang="pl-PL" dirty="0" smtClean="0">
                <a:uFillTx/>
              </a:rPr>
              <a:t>Akcja: dochód z biletów wstępu, licytacji i loterii fantowej</a:t>
            </a: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16 550 zł</a:t>
            </a:r>
          </a:p>
          <a:p>
            <a:r>
              <a:rPr lang="pl-PL" dirty="0" smtClean="0">
                <a:uFillTx/>
              </a:rPr>
              <a:t>Gwiazda wieczoru: Aleksandra Jabłonka i Szymon Łątkowski</a:t>
            </a:r>
          </a:p>
          <a:p>
            <a:endParaRPr lang="pl-PL" dirty="0">
              <a:uFillTx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l="1516" t="24648" r="1474" b="21268"/>
          <a:stretch/>
        </p:blipFill>
        <p:spPr>
          <a:xfrm>
            <a:off x="2215166" y="4045788"/>
            <a:ext cx="7328079" cy="2812212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0158" y="973668"/>
            <a:ext cx="10161431" cy="706964"/>
          </a:xfrm>
        </p:spPr>
        <p:txBody>
          <a:bodyPr/>
          <a:lstStyle/>
          <a:p>
            <a:pPr algn="ctr"/>
            <a:r>
              <a:rPr lang="pl-PL" b="1" dirty="0">
                <a:uFillTx/>
              </a:rPr>
              <a:t>TVP1 KONTRA </a:t>
            </a:r>
            <a:r>
              <a:rPr lang="pl-PL" b="1" dirty="0" smtClean="0">
                <a:uFillTx/>
              </a:rPr>
              <a:t>SIANÓW</a:t>
            </a:r>
            <a:br>
              <a:rPr lang="pl-PL" b="1" dirty="0" smtClean="0">
                <a:uFillTx/>
              </a:rPr>
            </a:br>
            <a:r>
              <a:rPr lang="pl-PL" b="1" dirty="0" smtClean="0">
                <a:uFillTx/>
              </a:rPr>
              <a:t>Charytatywny Mecz Piłki Nożnej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Stadion Miejski w Sianowie, sierpień 2016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154" y="2603500"/>
            <a:ext cx="4906851" cy="3416300"/>
          </a:xfrm>
        </p:spPr>
        <p:txBody>
          <a:bodyPr>
            <a:noAutofit/>
          </a:bodyPr>
          <a:lstStyle/>
          <a:p>
            <a:r>
              <a:rPr lang="pl-PL" sz="2800" dirty="0" smtClean="0">
                <a:uFillTx/>
              </a:rPr>
              <a:t>Cel: podopieczni Fundacji</a:t>
            </a:r>
          </a:p>
          <a:p>
            <a:r>
              <a:rPr lang="pl-PL" sz="2800" dirty="0" smtClean="0">
                <a:uFillTx/>
              </a:rPr>
              <a:t>Akcja: charytatywny mecz piłki nożnej i loteria fantowa z nagrodami</a:t>
            </a:r>
          </a:p>
          <a:p>
            <a:r>
              <a:rPr lang="pl-PL" sz="2800" dirty="0" smtClean="0">
                <a:uFillTx/>
              </a:rPr>
              <a:t>Zebrano: </a:t>
            </a:r>
            <a:r>
              <a:rPr lang="pl-PL" sz="2800" b="1" dirty="0" smtClean="0">
                <a:uFillTx/>
              </a:rPr>
              <a:t>3225 zł</a:t>
            </a:r>
            <a:endParaRPr lang="pl-PL" sz="2800" b="1" dirty="0">
              <a:uFillTx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0" y="2343955"/>
            <a:ext cx="5524789" cy="4178121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7231" y="798490"/>
            <a:ext cx="8761413" cy="1036689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Turniej Charytatywny Piłki Nożnej</a:t>
            </a:r>
            <a:br>
              <a:rPr lang="pl-PL" b="1" dirty="0" smtClean="0">
                <a:uFillTx/>
              </a:rPr>
            </a:br>
            <a:r>
              <a:rPr lang="pl-PL" b="1" dirty="0" smtClean="0">
                <a:uFillTx/>
              </a:rPr>
              <a:t>DLA MICHAŁA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Stadion Miejski w Sianowie, 30 lipca 2016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36779" y="2503972"/>
            <a:ext cx="4717812" cy="3861694"/>
          </a:xfrm>
        </p:spPr>
        <p:txBody>
          <a:bodyPr/>
          <a:lstStyle/>
          <a:p>
            <a:r>
              <a:rPr lang="pl-PL" sz="2000" dirty="0" smtClean="0">
                <a:uFillTx/>
              </a:rPr>
              <a:t>Organizator: zawodnicy </a:t>
            </a:r>
            <a:r>
              <a:rPr lang="pl-PL" sz="2000" dirty="0">
                <a:uFillTx/>
              </a:rPr>
              <a:t>Klubu Sportowego Victoria </a:t>
            </a:r>
            <a:r>
              <a:rPr lang="pl-PL" sz="2000" dirty="0" smtClean="0">
                <a:uFillTx/>
              </a:rPr>
              <a:t>Sianów przy współpracy z Fundacją</a:t>
            </a:r>
          </a:p>
          <a:p>
            <a:r>
              <a:rPr lang="pl-PL" sz="2000" dirty="0" smtClean="0">
                <a:uFillTx/>
              </a:rPr>
              <a:t>Cel: zbiórka pieniędzy na rehabilitację Michałka, synka jednego z zawodników Victorii Sianów</a:t>
            </a:r>
          </a:p>
          <a:p>
            <a:r>
              <a:rPr lang="pl-PL" sz="2000" dirty="0" smtClean="0">
                <a:uFillTx/>
              </a:rPr>
              <a:t>Akcja: pieniądze z wpisowych od wszystkich drużyn zostały przekazane dla Michałka</a:t>
            </a:r>
          </a:p>
          <a:p>
            <a:endParaRPr lang="pl-PL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63" y="2346492"/>
            <a:ext cx="3202581" cy="4511508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7006" y="913510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II Charytatywne Zawody Karpiowe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>
                <a:uFillTx/>
              </a:rPr>
              <a:t>j</a:t>
            </a:r>
            <a:r>
              <a:rPr lang="pl-PL" sz="2800" dirty="0" smtClean="0">
                <a:uFillTx/>
              </a:rPr>
              <a:t>ezioro Topiele, Sianów, 17-19 czerwiec 2016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5459" y="2415861"/>
            <a:ext cx="4623516" cy="3817513"/>
          </a:xfrm>
        </p:spPr>
        <p:txBody>
          <a:bodyPr/>
          <a:lstStyle/>
          <a:p>
            <a:r>
              <a:rPr lang="pl-PL" sz="2400" dirty="0" smtClean="0">
                <a:uFillTx/>
              </a:rPr>
              <a:t>Organizator: Wild </a:t>
            </a:r>
            <a:r>
              <a:rPr lang="pl-PL" sz="2400" dirty="0" err="1" smtClean="0">
                <a:uFillTx/>
              </a:rPr>
              <a:t>Carp</a:t>
            </a:r>
            <a:r>
              <a:rPr lang="pl-PL" sz="2400" dirty="0" smtClean="0">
                <a:uFillTx/>
              </a:rPr>
              <a:t> Team i Piotr Kierzek</a:t>
            </a:r>
          </a:p>
          <a:p>
            <a:r>
              <a:rPr lang="pl-PL" sz="2400" dirty="0" smtClean="0">
                <a:uFillTx/>
              </a:rPr>
              <a:t>Cel: całkowity dochód z wpisowych od wszystkich drużyn przekazany  został dla podopiecznych Fundacji „Jesteśmy Razem”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900 zł</a:t>
            </a:r>
          </a:p>
          <a:p>
            <a:r>
              <a:rPr lang="pl-PL" sz="2400" b="1" dirty="0" smtClean="0">
                <a:uFillTx/>
              </a:rPr>
              <a:t>DZIĘKUJEMY!</a:t>
            </a:r>
            <a:endParaRPr lang="pl-PL" dirty="0">
              <a:uFillTx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60" y="2292439"/>
            <a:ext cx="6066486" cy="3940935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uFillTx/>
              </a:rPr>
              <a:t>Projekt „Kultura 60+”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Gmina i Miasto Sianów, czerwiec 2016</a:t>
            </a:r>
            <a:r>
              <a:rPr lang="pl-PL" b="1" dirty="0" smtClean="0">
                <a:uFillTx/>
              </a:rPr>
              <a:t/>
            </a:r>
            <a:br>
              <a:rPr lang="pl-PL" b="1" dirty="0" smtClean="0">
                <a:uFillTx/>
              </a:rPr>
            </a:br>
            <a:endParaRPr lang="pl-PL" b="1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156" y="2434732"/>
            <a:ext cx="6060320" cy="4262281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Cel</a:t>
            </a:r>
            <a:r>
              <a:rPr lang="pl-PL" sz="2000" dirty="0">
                <a:uFillTx/>
              </a:rPr>
              <a:t>: poprawa jakości usług społecznych w zakresie kultury i zwiększenie ich dostępności dla 50 osób powyżej 60 roku </a:t>
            </a:r>
            <a:r>
              <a:rPr lang="pl-PL" sz="2000" dirty="0" smtClean="0">
                <a:uFillTx/>
              </a:rPr>
              <a:t>życia</a:t>
            </a:r>
          </a:p>
          <a:p>
            <a:r>
              <a:rPr lang="pl-PL" sz="2000" dirty="0" smtClean="0">
                <a:uFillTx/>
              </a:rPr>
              <a:t>Akcja: </a:t>
            </a:r>
            <a:r>
              <a:rPr lang="pl-PL" sz="2000" dirty="0">
                <a:uFillTx/>
              </a:rPr>
              <a:t>Rządowy Program na rzecz Aktywności Społecznej Osób Starszych</a:t>
            </a:r>
            <a:endParaRPr lang="pl-PL" sz="2000" dirty="0" smtClean="0">
              <a:uFillTx/>
            </a:endParaRPr>
          </a:p>
          <a:p>
            <a:r>
              <a:rPr lang="pl-PL" sz="2000" dirty="0" smtClean="0">
                <a:uFillTx/>
              </a:rPr>
              <a:t>Pozyskano na ten cel: </a:t>
            </a:r>
            <a:r>
              <a:rPr lang="pl-PL" sz="2000" b="1" dirty="0" smtClean="0">
                <a:uFillTx/>
              </a:rPr>
              <a:t>41 900 zł</a:t>
            </a:r>
          </a:p>
          <a:p>
            <a:r>
              <a:rPr lang="pl-PL" sz="2000" dirty="0">
                <a:uFillTx/>
              </a:rPr>
              <a:t>Projekt: organizacja wyjazdów do teatru, filharmonii, </a:t>
            </a:r>
            <a:r>
              <a:rPr lang="pl-PL" sz="2000" dirty="0" smtClean="0">
                <a:uFillTx/>
              </a:rPr>
              <a:t>kina, </a:t>
            </a:r>
            <a:r>
              <a:rPr lang="pl-PL" sz="2000" dirty="0">
                <a:uFillTx/>
              </a:rPr>
              <a:t>na </a:t>
            </a:r>
            <a:r>
              <a:rPr lang="pl-PL" sz="2000" dirty="0" smtClean="0">
                <a:uFillTx/>
              </a:rPr>
              <a:t>wycieczki kulturalno-integracyjne, zwiększenie dostępności osób starszych do dziedzictwa kulturowego</a:t>
            </a:r>
            <a:endParaRPr lang="pl-PL" sz="2000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76" y="2434733"/>
            <a:ext cx="5113061" cy="3837278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0109" y="1059944"/>
            <a:ext cx="9689057" cy="706964"/>
          </a:xfrm>
        </p:spPr>
        <p:txBody>
          <a:bodyPr/>
          <a:lstStyle/>
          <a:p>
            <a:pPr algn="ctr"/>
            <a:r>
              <a:rPr lang="pl-PL" sz="2800" b="1" dirty="0">
                <a:uFillTx/>
              </a:rPr>
              <a:t>Miting Profilaktyczny „Masz Wybór” &amp; </a:t>
            </a:r>
            <a:br>
              <a:rPr lang="pl-PL" sz="2800" b="1" dirty="0">
                <a:uFillTx/>
              </a:rPr>
            </a:br>
            <a:r>
              <a:rPr lang="pl-PL" sz="2800" b="1" dirty="0" smtClean="0">
                <a:uFillTx/>
              </a:rPr>
              <a:t>XIX </a:t>
            </a:r>
            <a:r>
              <a:rPr lang="pl-PL" sz="2800" b="1" dirty="0">
                <a:uFillTx/>
              </a:rPr>
              <a:t>Ogólnopolski Bieg im. Ryszarda </a:t>
            </a:r>
            <a:r>
              <a:rPr lang="pl-PL" sz="2800" b="1" dirty="0" err="1">
                <a:uFillTx/>
              </a:rPr>
              <a:t>Targaszewskiego</a:t>
            </a:r>
            <a:r>
              <a:rPr lang="pl-PL" b="1" dirty="0">
                <a:uFillTx/>
              </a:rPr>
              <a:t/>
            </a:r>
            <a:br>
              <a:rPr lang="pl-PL" b="1" dirty="0">
                <a:uFillTx/>
              </a:rPr>
            </a:br>
            <a:r>
              <a:rPr lang="pl-PL" sz="2400" dirty="0">
                <a:uFillTx/>
              </a:rPr>
              <a:t>Stadion Miejski w Sianowie</a:t>
            </a:r>
            <a:r>
              <a:rPr lang="pl-PL" sz="2400" b="1" dirty="0">
                <a:uFillTx/>
              </a:rPr>
              <a:t>, </a:t>
            </a:r>
            <a:r>
              <a:rPr lang="pl-PL" sz="2400" dirty="0">
                <a:uFillTx/>
              </a:rPr>
              <a:t>1 maja </a:t>
            </a:r>
            <a:r>
              <a:rPr lang="pl-PL" sz="2400" dirty="0" smtClean="0">
                <a:uFillTx/>
              </a:rPr>
              <a:t>2016</a:t>
            </a:r>
            <a:endParaRPr lang="pl-PL" sz="24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276" y="2488708"/>
            <a:ext cx="4790941" cy="3590120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 smtClean="0">
                <a:uFillTx/>
              </a:rPr>
              <a:t>Cel: zbiórka funduszy na podopiecznych Fundacji</a:t>
            </a:r>
          </a:p>
          <a:p>
            <a:r>
              <a:rPr lang="pl-PL" sz="2400" dirty="0" smtClean="0">
                <a:uFillTx/>
              </a:rPr>
              <a:t>Organizowane biegi na dystansie 5km i 15km</a:t>
            </a:r>
          </a:p>
          <a:p>
            <a:r>
              <a:rPr lang="pl-PL" sz="2400" dirty="0" smtClean="0">
                <a:uFillTx/>
              </a:rPr>
              <a:t>132 zawodników</a:t>
            </a:r>
          </a:p>
          <a:p>
            <a:r>
              <a:rPr lang="pl-PL" sz="2400" dirty="0" smtClean="0">
                <a:uFillTx/>
              </a:rPr>
              <a:t>Dzień atrakcji dla najmłodszych: konkursy z nagrodami, malowanie twarzy, dmuchane zabawki, pamiątkowe </a:t>
            </a:r>
            <a:r>
              <a:rPr lang="pl-PL" sz="2400" dirty="0">
                <a:uFillTx/>
              </a:rPr>
              <a:t>zdjęcia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42" y="2488708"/>
            <a:ext cx="5898524" cy="3590120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6" y="928591"/>
            <a:ext cx="11654057" cy="1228620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SIANOWSKI RYBOGRYF 2015</a:t>
            </a:r>
            <a:br>
              <a:rPr lang="pl-PL" b="1" dirty="0" smtClean="0">
                <a:uFillTx/>
              </a:rPr>
            </a:br>
            <a:r>
              <a:rPr lang="pl-PL" b="1" dirty="0" smtClean="0">
                <a:uFillTx/>
              </a:rPr>
              <a:t>Fundacja odbiera nagrodę w kategorii Społecznej</a:t>
            </a:r>
            <a:br>
              <a:rPr lang="pl-PL" b="1" dirty="0" smtClean="0">
                <a:uFillTx/>
              </a:rPr>
            </a:br>
            <a:r>
              <a:rPr lang="pl-PL" sz="2400" b="1" dirty="0" smtClean="0"/>
              <a:t>12 lutego 2016</a:t>
            </a:r>
            <a:r>
              <a:rPr lang="pl-PL" dirty="0">
                <a:uFillTx/>
              </a:rPr>
              <a:t/>
            </a:r>
            <a:br>
              <a:rPr lang="pl-PL" dirty="0">
                <a:uFillTx/>
              </a:rPr>
            </a:br>
            <a:endParaRPr lang="pl-PL" b="1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9398" y="2202287"/>
            <a:ext cx="7778840" cy="44174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 smtClean="0">
                <a:uFillTx/>
              </a:rPr>
              <a:t>Waga </a:t>
            </a:r>
            <a:r>
              <a:rPr lang="pl-PL" sz="2000" dirty="0">
                <a:uFillTx/>
              </a:rPr>
              <a:t>i ranga tego wydarzenia jest dla nas tym bardziej wyjątkowa, że odebraliśmy cudowną płaskorzeźbę w sali wypełnionej wyjątkowymi ludźmi, związanymi z lokalnym </a:t>
            </a:r>
            <a:r>
              <a:rPr lang="pl-PL" sz="2000" dirty="0" smtClean="0">
                <a:uFillTx/>
              </a:rPr>
              <a:t>samorządem </a:t>
            </a:r>
            <a:r>
              <a:rPr lang="pl-PL" sz="2000" dirty="0">
                <a:uFillTx/>
              </a:rPr>
              <a:t>jak i powiatem koszalińskim. </a:t>
            </a:r>
            <a:endParaRPr lang="pl-PL" sz="2000" dirty="0" smtClean="0">
              <a:uFillTx/>
            </a:endParaRPr>
          </a:p>
          <a:p>
            <a:pPr marL="0" indent="0">
              <a:buNone/>
            </a:pPr>
            <a:r>
              <a:rPr lang="pl-PL" sz="2000" dirty="0" smtClean="0">
                <a:uFillTx/>
              </a:rPr>
              <a:t>Jesteśmy </a:t>
            </a:r>
            <a:r>
              <a:rPr lang="pl-PL" sz="2000" dirty="0">
                <a:uFillTx/>
              </a:rPr>
              <a:t>bardzo dumni, szczęśliwi i pełni optymizmu do dalszej ciężkiej pracy. Dziękujemy wszystkim za każdą pomoc i wsparcie - bez ludzi dobrego serca nie byłoby to możliwe. Dziękujemy kapitule i burmistrzowi Maciejowi </a:t>
            </a:r>
            <a:r>
              <a:rPr lang="pl-PL" sz="2000" dirty="0" err="1">
                <a:uFillTx/>
              </a:rPr>
              <a:t>Berlickiemu</a:t>
            </a:r>
            <a:r>
              <a:rPr lang="pl-PL" sz="2000" dirty="0">
                <a:uFillTx/>
              </a:rPr>
              <a:t> za tak wspaniałe wyróżnienie, jest ono dla nas nieocenione i posiada wartość nieporównywalną do niczego, to taki nasz OSCAR </a:t>
            </a:r>
            <a:r>
              <a:rPr lang="pl-PL" sz="2000" dirty="0" smtClean="0">
                <a:uFillTx/>
              </a:rPr>
              <a:t>:)</a:t>
            </a:r>
          </a:p>
          <a:p>
            <a:pPr marL="0" indent="0">
              <a:buNone/>
            </a:pPr>
            <a:r>
              <a:rPr lang="pl-PL" sz="2000" dirty="0" smtClean="0">
                <a:uFillTx/>
              </a:rPr>
              <a:t>Dedykujemy </a:t>
            </a:r>
            <a:r>
              <a:rPr lang="pl-PL" sz="2000" dirty="0">
                <a:uFillTx/>
              </a:rPr>
              <a:t>tę nagrodę wszystkim, którzy byli i są z nami od samego początku - to NASZA WSPÓLNA </a:t>
            </a:r>
            <a:r>
              <a:rPr lang="pl-PL" sz="2000" dirty="0" smtClean="0">
                <a:uFillTx/>
              </a:rPr>
              <a:t>NAGRODA!</a:t>
            </a:r>
            <a:endParaRPr lang="pl-PL" sz="1400" dirty="0" smtClean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086" y="2292439"/>
            <a:ext cx="3643397" cy="3988211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0303856" y="1542901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966" y="1059944"/>
            <a:ext cx="11243256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II Charytatywny Turniej Piłki Nożnej Oldbojów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Hala Sportowa SP2 w Sianowie</a:t>
            </a:r>
            <a:r>
              <a:rPr lang="pl-PL" b="1" dirty="0" smtClean="0">
                <a:uFillTx/>
              </a:rPr>
              <a:t/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13</a:t>
            </a:r>
            <a:r>
              <a:rPr lang="pl-PL" b="1" dirty="0" smtClean="0">
                <a:uFillTx/>
              </a:rPr>
              <a:t> </a:t>
            </a:r>
            <a:r>
              <a:rPr lang="pl-PL" sz="2800" dirty="0" smtClean="0">
                <a:uFillTx/>
              </a:rPr>
              <a:t>grudnia 2015</a:t>
            </a:r>
            <a:endParaRPr lang="pl-PL" sz="2800" dirty="0">
              <a:uFillTx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53793" y="2371680"/>
            <a:ext cx="10779616" cy="2663959"/>
          </a:xfrm>
        </p:spPr>
        <p:txBody>
          <a:bodyPr/>
          <a:lstStyle/>
          <a:p>
            <a:r>
              <a:rPr lang="pl-PL" dirty="0" smtClean="0">
                <a:uFillTx/>
              </a:rPr>
              <a:t>Turniej </a:t>
            </a:r>
            <a:r>
              <a:rPr lang="pl-PL" dirty="0">
                <a:uFillTx/>
              </a:rPr>
              <a:t>sfinansowany dzięki wsparciu Urzędu Marszałkowskiego Województwa </a:t>
            </a:r>
            <a:r>
              <a:rPr lang="pl-PL" dirty="0" smtClean="0">
                <a:uFillTx/>
              </a:rPr>
              <a:t>Zachodniopomorskiego: Vice </a:t>
            </a:r>
            <a:r>
              <a:rPr lang="pl-PL" dirty="0">
                <a:uFillTx/>
              </a:rPr>
              <a:t>Marszałek Jarosław </a:t>
            </a:r>
            <a:r>
              <a:rPr lang="pl-PL" dirty="0" smtClean="0">
                <a:uFillTx/>
              </a:rPr>
              <a:t>Rzepa </a:t>
            </a:r>
            <a:r>
              <a:rPr lang="pl-PL" dirty="0">
                <a:uFillTx/>
              </a:rPr>
              <a:t>i Urzędu Gminy i Miasta w </a:t>
            </a:r>
            <a:r>
              <a:rPr lang="pl-PL" dirty="0" smtClean="0">
                <a:uFillTx/>
              </a:rPr>
              <a:t>Sianowie: Burmistrz </a:t>
            </a:r>
            <a:r>
              <a:rPr lang="pl-PL" dirty="0">
                <a:uFillTx/>
              </a:rPr>
              <a:t>Maciej </a:t>
            </a:r>
            <a:r>
              <a:rPr lang="pl-PL" dirty="0" err="1" smtClean="0">
                <a:uFillTx/>
              </a:rPr>
              <a:t>Berlicki</a:t>
            </a:r>
            <a:endParaRPr lang="pl-PL" dirty="0">
              <a:uFillTx/>
            </a:endParaRPr>
          </a:p>
          <a:p>
            <a:r>
              <a:rPr lang="pl-PL" dirty="0" smtClean="0">
                <a:uFillTx/>
              </a:rPr>
              <a:t>Cel: podopieczni Fundacji</a:t>
            </a: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4550 zł</a:t>
            </a:r>
            <a:endParaRPr lang="pl-PL" b="1" dirty="0">
              <a:uFillTx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45" y="4321012"/>
            <a:ext cx="9810750" cy="2476500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13108" y="609807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3779" y="595562"/>
            <a:ext cx="8761413" cy="1596980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II Charytatywny Bal Andrzejkowy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Skibno</a:t>
            </a:r>
            <a:r>
              <a:rPr lang="pl-PL" dirty="0" smtClean="0">
                <a:uFillTx/>
              </a:rPr>
              <a:t>, </a:t>
            </a:r>
            <a:r>
              <a:rPr lang="pl-PL" sz="2800" dirty="0" smtClean="0">
                <a:uFillTx/>
              </a:rPr>
              <a:t>28 listopada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9648" y="2511380"/>
            <a:ext cx="5387514" cy="3790502"/>
          </a:xfrm>
        </p:spPr>
        <p:txBody>
          <a:bodyPr>
            <a:normAutofit/>
          </a:bodyPr>
          <a:lstStyle/>
          <a:p>
            <a:r>
              <a:rPr lang="pl-PL" sz="2400" dirty="0" smtClean="0">
                <a:uFillTx/>
              </a:rPr>
              <a:t>Cel: całkowity dochód zebrany podczas Balu przekazany został na podopiecznych Fundacji</a:t>
            </a:r>
            <a:endParaRPr lang="pl-PL" sz="2400" dirty="0">
              <a:uFillTx/>
            </a:endParaRPr>
          </a:p>
          <a:p>
            <a:r>
              <a:rPr lang="pl-PL" sz="2400" dirty="0" smtClean="0">
                <a:uFillTx/>
              </a:rPr>
              <a:t>Akcja: licytacje wartościowych przedmiotów, loteria fantowa z nagrodami, wstęp biletowany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12 645,00 zł</a:t>
            </a:r>
            <a:endParaRPr lang="pl-PL" sz="2400" b="1" dirty="0">
              <a:uFillTx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62" y="2334209"/>
            <a:ext cx="5352782" cy="3967673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3779" y="1059944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 Bieg Czterolistnej Koniczynki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Trasa „Sianowska 5ka”, 17 października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155" y="2603500"/>
            <a:ext cx="5112914" cy="3977604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Główny organizator Fundacja ROEFS przy współudziale Fundacji „Jesteśmy Razem”</a:t>
            </a:r>
          </a:p>
          <a:p>
            <a:r>
              <a:rPr lang="pl-PL" sz="2000" dirty="0" smtClean="0">
                <a:uFillTx/>
              </a:rPr>
              <a:t>Cel: zbiórka </a:t>
            </a:r>
            <a:r>
              <a:rPr lang="pl-PL" sz="2000" dirty="0">
                <a:uFillTx/>
              </a:rPr>
              <a:t>pieniężna na rzecz Zachodniopomorskiego Hospicjum dla Dzieci i Dorosłych w Koszalinie. </a:t>
            </a:r>
            <a:endParaRPr lang="pl-PL" sz="2000" dirty="0" smtClean="0">
              <a:uFillTx/>
            </a:endParaRPr>
          </a:p>
          <a:p>
            <a:r>
              <a:rPr lang="pl-PL" sz="2000" dirty="0" smtClean="0">
                <a:uFillTx/>
              </a:rPr>
              <a:t>Zgłosiło się ponad </a:t>
            </a:r>
            <a:r>
              <a:rPr lang="pl-PL" sz="2000" dirty="0">
                <a:uFillTx/>
              </a:rPr>
              <a:t>70 zawodników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069" y="2448953"/>
            <a:ext cx="5924282" cy="3771542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8744" y="935031"/>
            <a:ext cx="8761413" cy="706964"/>
          </a:xfrm>
        </p:spPr>
        <p:txBody>
          <a:bodyPr/>
          <a:lstStyle/>
          <a:p>
            <a:r>
              <a:rPr lang="pl-PL" b="1" dirty="0" smtClean="0"/>
              <a:t>VIII </a:t>
            </a:r>
            <a:r>
              <a:rPr lang="pl-PL" b="1" dirty="0"/>
              <a:t>Charytatywny Bal Andrzejkowy</a:t>
            </a:r>
            <a:r>
              <a:rPr lang="pl-PL" dirty="0"/>
              <a:t/>
            </a:r>
            <a:br>
              <a:rPr lang="pl-PL" dirty="0"/>
            </a:br>
            <a:r>
              <a:rPr lang="pl-PL" sz="2800" b="1" dirty="0"/>
              <a:t>ZBIERAMY DLA </a:t>
            </a:r>
            <a:r>
              <a:rPr lang="pl-PL" sz="2800" b="1" dirty="0" smtClean="0"/>
              <a:t>PODOPIECZNYCH FUNDACJI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400" dirty="0"/>
              <a:t>Dom Gościnny RUTIKAL, </a:t>
            </a:r>
            <a:r>
              <a:rPr lang="pl-PL" sz="2400" dirty="0" smtClean="0"/>
              <a:t>25 </a:t>
            </a:r>
            <a:r>
              <a:rPr lang="pl-PL" sz="2400" dirty="0"/>
              <a:t>LISTOPADA </a:t>
            </a:r>
            <a:r>
              <a:rPr lang="pl-PL" sz="2400" dirty="0" smtClean="0"/>
              <a:t>2023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9195" y="2588654"/>
            <a:ext cx="9573148" cy="4642834"/>
          </a:xfrm>
        </p:spPr>
        <p:txBody>
          <a:bodyPr>
            <a:normAutofit/>
          </a:bodyPr>
          <a:lstStyle/>
          <a:p>
            <a:r>
              <a:rPr lang="pl-PL" b="1" dirty="0" smtClean="0"/>
              <a:t>Antoś</a:t>
            </a:r>
            <a:r>
              <a:rPr lang="pl-PL" dirty="0" smtClean="0"/>
              <a:t> 4 miesiące – rehabilitacja</a:t>
            </a:r>
          </a:p>
          <a:p>
            <a:r>
              <a:rPr lang="pl-PL" b="1" dirty="0" smtClean="0"/>
              <a:t>Adaś</a:t>
            </a:r>
            <a:r>
              <a:rPr lang="pl-PL" dirty="0" smtClean="0"/>
              <a:t> 6 lat - specjalistyczne przedszkole integracyjne, logopeda, operacja</a:t>
            </a:r>
          </a:p>
          <a:p>
            <a:r>
              <a:rPr lang="pl-PL" b="1" dirty="0" smtClean="0"/>
              <a:t>Helenka</a:t>
            </a:r>
            <a:r>
              <a:rPr lang="pl-PL" dirty="0" smtClean="0"/>
              <a:t> 7 lat – rehabilitacja</a:t>
            </a:r>
          </a:p>
          <a:p>
            <a:r>
              <a:rPr lang="pl-PL" b="1" dirty="0" smtClean="0"/>
              <a:t>Staś</a:t>
            </a:r>
            <a:r>
              <a:rPr lang="pl-PL" dirty="0" smtClean="0"/>
              <a:t> 7 lat - rehabilitacja</a:t>
            </a:r>
          </a:p>
          <a:p>
            <a:r>
              <a:rPr lang="pl-PL" b="1" dirty="0" smtClean="0"/>
              <a:t>Ewelina</a:t>
            </a:r>
            <a:r>
              <a:rPr lang="pl-PL" dirty="0" smtClean="0"/>
              <a:t> 38 lat - operacja oraz opieka pooperacyjna</a:t>
            </a:r>
          </a:p>
          <a:p>
            <a:r>
              <a:rPr lang="pl-PL" b="1" dirty="0" smtClean="0"/>
              <a:t>Marzena</a:t>
            </a:r>
            <a:r>
              <a:rPr lang="pl-PL" dirty="0" smtClean="0"/>
              <a:t> 51 lat – finansowanie leczenia</a:t>
            </a:r>
          </a:p>
          <a:p>
            <a:r>
              <a:rPr lang="pl-PL" b="1" dirty="0" smtClean="0"/>
              <a:t>Jolanta</a:t>
            </a:r>
            <a:r>
              <a:rPr lang="pl-PL" dirty="0" smtClean="0"/>
              <a:t> 59 lat – rehabilitacja</a:t>
            </a:r>
          </a:p>
          <a:p>
            <a:r>
              <a:rPr lang="pl-PL" b="1" dirty="0" smtClean="0"/>
              <a:t>Janusz </a:t>
            </a:r>
            <a:r>
              <a:rPr lang="pl-PL" dirty="0" smtClean="0"/>
              <a:t> 60 lat – stabilizator </a:t>
            </a:r>
          </a:p>
          <a:p>
            <a:r>
              <a:rPr lang="pl-PL" b="1" dirty="0" smtClean="0"/>
              <a:t>Edward</a:t>
            </a:r>
            <a:r>
              <a:rPr lang="pl-PL" dirty="0" smtClean="0"/>
              <a:t> 66 lat - rehabilitacja</a:t>
            </a:r>
          </a:p>
          <a:p>
            <a:r>
              <a:rPr lang="pl-PL" b="1" dirty="0" smtClean="0"/>
              <a:t>Jakub</a:t>
            </a:r>
            <a:r>
              <a:rPr lang="pl-PL" dirty="0" smtClean="0"/>
              <a:t> 79 lat - rehabilitacja</a:t>
            </a:r>
            <a:endParaRPr lang="pl-PL" dirty="0"/>
          </a:p>
        </p:txBody>
      </p:sp>
      <p:pic>
        <p:nvPicPr>
          <p:cNvPr id="4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9980613" y="1916327"/>
            <a:ext cx="1726134" cy="199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381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1205488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 Wyścig „Sianowska 5ka”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12 września 2015</a:t>
            </a:r>
            <a:r>
              <a:rPr lang="pl-PL" b="1" dirty="0" smtClean="0">
                <a:uFillTx/>
              </a:rPr>
              <a:t/>
            </a:r>
            <a:br>
              <a:rPr lang="pl-PL" b="1" dirty="0" smtClean="0">
                <a:uFillTx/>
              </a:rPr>
            </a:br>
            <a:endParaRPr lang="pl-PL" b="1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276" y="2603500"/>
            <a:ext cx="5215944" cy="3416300"/>
          </a:xfrm>
        </p:spPr>
        <p:txBody>
          <a:bodyPr>
            <a:normAutofit/>
          </a:bodyPr>
          <a:lstStyle/>
          <a:p>
            <a:r>
              <a:rPr lang="pl-PL" sz="2000" dirty="0" smtClean="0">
                <a:uFillTx/>
              </a:rPr>
              <a:t>Propagowanie zdrowego stylu życia</a:t>
            </a:r>
          </a:p>
          <a:p>
            <a:r>
              <a:rPr lang="pl-PL" sz="2000" dirty="0">
                <a:uFillTx/>
              </a:rPr>
              <a:t>Udział w </a:t>
            </a:r>
            <a:r>
              <a:rPr lang="pl-PL" sz="2000" dirty="0" smtClean="0">
                <a:uFillTx/>
              </a:rPr>
              <a:t>zawodach oraz koszulka biegacza były bezpłatne</a:t>
            </a:r>
          </a:p>
          <a:p>
            <a:r>
              <a:rPr lang="pl-PL" sz="2000" dirty="0">
                <a:uFillTx/>
              </a:rPr>
              <a:t>N</a:t>
            </a:r>
            <a:r>
              <a:rPr lang="pl-PL" sz="2000" dirty="0" smtClean="0">
                <a:uFillTx/>
              </a:rPr>
              <a:t>a </a:t>
            </a:r>
            <a:r>
              <a:rPr lang="pl-PL" sz="2000" dirty="0">
                <a:uFillTx/>
              </a:rPr>
              <a:t>zakończenie wśród uczestników biegu rozlosowano nagrody niespodzianki ufundowane przez </a:t>
            </a:r>
            <a:r>
              <a:rPr lang="pl-PL" sz="2000" dirty="0" smtClean="0">
                <a:uFillTx/>
              </a:rPr>
              <a:t>organizatorów: </a:t>
            </a:r>
            <a:r>
              <a:rPr lang="pl-PL" sz="2000" dirty="0">
                <a:uFillTx/>
              </a:rPr>
              <a:t>Fundację </a:t>
            </a:r>
            <a:r>
              <a:rPr lang="pl-PL" sz="2000" dirty="0" smtClean="0">
                <a:uFillTx/>
              </a:rPr>
              <a:t>„Jesteśmy Razem”, </a:t>
            </a:r>
            <a:r>
              <a:rPr lang="pl-PL" sz="2000" dirty="0">
                <a:uFillTx/>
              </a:rPr>
              <a:t>Gminę Sianów oraz Nadleśnictwo </a:t>
            </a:r>
            <a:r>
              <a:rPr lang="pl-PL" sz="2000" dirty="0" smtClean="0">
                <a:uFillTx/>
              </a:rPr>
              <a:t>Karnieszewice</a:t>
            </a:r>
          </a:p>
          <a:p>
            <a:endParaRPr lang="pl-PL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011" y="2458252"/>
            <a:ext cx="5266796" cy="3952654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3779" y="961637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PZU Trasa Zdrowia „Sianowska 5ka” 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8 sierpnia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8034" y="2446985"/>
            <a:ext cx="6838681" cy="3953815"/>
          </a:xfrm>
        </p:spPr>
        <p:txBody>
          <a:bodyPr>
            <a:noAutofit/>
          </a:bodyPr>
          <a:lstStyle/>
          <a:p>
            <a:r>
              <a:rPr lang="pl-PL" sz="2000" dirty="0">
                <a:uFillTx/>
              </a:rPr>
              <a:t>PZU Trasa Zdrowia </a:t>
            </a:r>
            <a:r>
              <a:rPr lang="pl-PL" sz="2000" dirty="0" smtClean="0">
                <a:uFillTx/>
              </a:rPr>
              <a:t>o długości 5km powstała </a:t>
            </a:r>
            <a:r>
              <a:rPr lang="pl-PL" sz="2000" dirty="0">
                <a:uFillTx/>
              </a:rPr>
              <a:t>przy współpracy Urzędu Gminy i Miasta Sianów, Nadleśnictwa Karnieszewice oraz dzięki pomocy Fundacji </a:t>
            </a:r>
            <a:r>
              <a:rPr lang="pl-PL" sz="2000" dirty="0" smtClean="0">
                <a:uFillTx/>
              </a:rPr>
              <a:t>PZU</a:t>
            </a:r>
          </a:p>
          <a:p>
            <a:r>
              <a:rPr lang="pl-PL" sz="2000" dirty="0" smtClean="0">
                <a:uFillTx/>
              </a:rPr>
              <a:t>Operatorem </a:t>
            </a:r>
            <a:r>
              <a:rPr lang="pl-PL" sz="2000" dirty="0">
                <a:uFillTx/>
              </a:rPr>
              <a:t>PZU Trasy Zdrowia jest Fundacja </a:t>
            </a:r>
            <a:r>
              <a:rPr lang="pl-PL" sz="2000" dirty="0" smtClean="0">
                <a:uFillTx/>
              </a:rPr>
              <a:t>„Jesteśmy Razem”</a:t>
            </a:r>
          </a:p>
          <a:p>
            <a:r>
              <a:rPr lang="pl-PL" sz="2000" dirty="0" smtClean="0">
                <a:uFillTx/>
              </a:rPr>
              <a:t>Cel: Propagowanie zdrowego stylu życia i aktywne spędzanie wolnego czasu z rodziną</a:t>
            </a:r>
          </a:p>
          <a:p>
            <a:r>
              <a:rPr lang="pl-PL" sz="2000" dirty="0" smtClean="0">
                <a:uFillTx/>
              </a:rPr>
              <a:t>W planach: organizacja biegów w każdą sobotę dla wszystkich chętnych</a:t>
            </a:r>
            <a:endParaRPr lang="pl-PL" sz="2000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715" y="2446985"/>
            <a:ext cx="4391696" cy="3644722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6217" y="937573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 Charytatywne Zawody Karpiowe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jezioro Topiele, Sianów</a:t>
            </a:r>
            <a:br>
              <a:rPr lang="pl-PL" sz="2800" dirty="0" smtClean="0">
                <a:uFillTx/>
              </a:rPr>
            </a:br>
            <a:r>
              <a:rPr lang="pl-PL" sz="2800" dirty="0" smtClean="0">
                <a:uFillTx/>
              </a:rPr>
              <a:t>13-14 czerwca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0607" y="2397439"/>
            <a:ext cx="6825803" cy="3951846"/>
          </a:xfrm>
        </p:spPr>
        <p:txBody>
          <a:bodyPr/>
          <a:lstStyle/>
          <a:p>
            <a:r>
              <a:rPr lang="pl-PL" sz="2400" dirty="0" smtClean="0">
                <a:uFillTx/>
              </a:rPr>
              <a:t>Dwudniowe zawody karpiowe w których udział wzięło 6 dwuosobowych drużyn</a:t>
            </a:r>
          </a:p>
          <a:p>
            <a:r>
              <a:rPr lang="pl-PL" sz="2400" dirty="0" smtClean="0">
                <a:uFillTx/>
              </a:rPr>
              <a:t>Zwycięzcy: Piotr Motyl i Przemysław Niewiński</a:t>
            </a:r>
          </a:p>
          <a:p>
            <a:r>
              <a:rPr lang="pl-PL" sz="2400" dirty="0">
                <a:uFillTx/>
              </a:rPr>
              <a:t>Całkowity dochód </a:t>
            </a:r>
            <a:r>
              <a:rPr lang="pl-PL" sz="2400" dirty="0" smtClean="0">
                <a:uFillTx/>
              </a:rPr>
              <a:t>z wpisowych od wszystkich drużyn został </a:t>
            </a:r>
            <a:r>
              <a:rPr lang="pl-PL" sz="2400" dirty="0">
                <a:uFillTx/>
              </a:rPr>
              <a:t>przeznaczony na cele statutowe Fundacji</a:t>
            </a:r>
          </a:p>
          <a:p>
            <a:endParaRPr lang="pl-PL" dirty="0" smtClean="0">
              <a:uFillTx/>
            </a:endParaRPr>
          </a:p>
          <a:p>
            <a:pPr marL="0" indent="0">
              <a:buNone/>
            </a:pPr>
            <a:endParaRPr lang="pl-PL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53" y="3887452"/>
            <a:ext cx="4106386" cy="26936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265" y="1481070"/>
            <a:ext cx="3490174" cy="2302069"/>
          </a:xfrm>
          <a:prstGeom prst="rect">
            <a:avLst/>
          </a:prstGeom>
        </p:spPr>
      </p:pic>
      <p:pic>
        <p:nvPicPr>
          <p:cNvPr id="7" name="Google Shape;298;p2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7284" y="1059944"/>
            <a:ext cx="9994005" cy="706964"/>
          </a:xfrm>
        </p:spPr>
        <p:txBody>
          <a:bodyPr/>
          <a:lstStyle/>
          <a:p>
            <a:pPr algn="ctr"/>
            <a:r>
              <a:rPr lang="pl-PL" sz="3400" b="1" dirty="0" smtClean="0">
                <a:uFillTx/>
              </a:rPr>
              <a:t>Projekt „Cudze chwalicie swego nie znacie” 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Gmina i Miasto Sianów, maj-sierpień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394" y="2260869"/>
            <a:ext cx="5589614" cy="2975020"/>
          </a:xfrm>
        </p:spPr>
        <p:txBody>
          <a:bodyPr>
            <a:noAutofit/>
          </a:bodyPr>
          <a:lstStyle/>
          <a:p>
            <a:r>
              <a:rPr lang="pl-PL" sz="2000" dirty="0" smtClean="0">
                <a:uFillTx/>
              </a:rPr>
              <a:t>Promocja </a:t>
            </a:r>
            <a:r>
              <a:rPr lang="pl-PL" sz="2000" dirty="0">
                <a:uFillTx/>
              </a:rPr>
              <a:t>krajoznawstwa i walorów turystycznych Pomorza </a:t>
            </a:r>
            <a:r>
              <a:rPr lang="pl-PL" sz="2000" dirty="0" smtClean="0">
                <a:uFillTx/>
              </a:rPr>
              <a:t>Środkowego </a:t>
            </a:r>
          </a:p>
          <a:p>
            <a:r>
              <a:rPr lang="pl-PL" sz="2000" dirty="0" smtClean="0">
                <a:uFillTx/>
              </a:rPr>
              <a:t>Organizacja aktywnego </a:t>
            </a:r>
            <a:r>
              <a:rPr lang="pl-PL" sz="2000" dirty="0">
                <a:uFillTx/>
              </a:rPr>
              <a:t>letniego wypoczynku dla 300 dzieci i młodzieży z Gminy Sianów, w wieku 10-17 </a:t>
            </a:r>
            <a:r>
              <a:rPr lang="pl-PL" sz="2000" dirty="0" smtClean="0">
                <a:uFillTx/>
              </a:rPr>
              <a:t>lat</a:t>
            </a:r>
          </a:p>
          <a:p>
            <a:r>
              <a:rPr lang="pl-PL" sz="2000" dirty="0" smtClean="0">
                <a:uFillTx/>
              </a:rPr>
              <a:t>Pozyskano na ten cel: </a:t>
            </a:r>
            <a:r>
              <a:rPr lang="pl-PL" sz="2000" b="1" dirty="0" smtClean="0">
                <a:uFillTx/>
              </a:rPr>
              <a:t>97 000, 00 zł</a:t>
            </a:r>
          </a:p>
          <a:p>
            <a:r>
              <a:rPr lang="pl-PL" sz="2000" dirty="0" smtClean="0">
                <a:uFillTx/>
              </a:rPr>
              <a:t>Półkolonie obejmowały: spływ kajakowy, naukę jazdy konno, rajdy rowerowe połączone z warsztatami pszczelarskimi i zwiedzanie wiosek tematycznych jak „Wioska labiryntów i źródeł” i „Wioska indiańska”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01" y="2607368"/>
            <a:ext cx="5971688" cy="3484339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99222" y="989110"/>
            <a:ext cx="10470523" cy="706964"/>
          </a:xfrm>
        </p:spPr>
        <p:txBody>
          <a:bodyPr/>
          <a:lstStyle/>
          <a:p>
            <a:pPr algn="ctr"/>
            <a:r>
              <a:rPr lang="pl-PL" sz="2800" b="1" dirty="0">
                <a:uFillTx/>
              </a:rPr>
              <a:t>Miting Profilaktyczny „Masz Wybór” </a:t>
            </a:r>
            <a:r>
              <a:rPr lang="pl-PL" sz="2800" b="1" dirty="0" smtClean="0">
                <a:uFillTx/>
              </a:rPr>
              <a:t>&amp; </a:t>
            </a:r>
            <a:br>
              <a:rPr lang="pl-PL" sz="2800" b="1" dirty="0" smtClean="0">
                <a:uFillTx/>
              </a:rPr>
            </a:br>
            <a:r>
              <a:rPr lang="pl-PL" sz="2800" b="1" dirty="0" smtClean="0">
                <a:uFillTx/>
              </a:rPr>
              <a:t>XVIII Ogólnopolski Bieg </a:t>
            </a:r>
            <a:r>
              <a:rPr lang="pl-PL" sz="2800" b="1" dirty="0">
                <a:uFillTx/>
              </a:rPr>
              <a:t>im. Ryszarda </a:t>
            </a:r>
            <a:r>
              <a:rPr lang="pl-PL" sz="2800" b="1" dirty="0" err="1" smtClean="0">
                <a:uFillTx/>
              </a:rPr>
              <a:t>Targaszewskiego</a:t>
            </a:r>
            <a:r>
              <a:rPr lang="pl-PL" sz="2800" b="1" dirty="0" smtClean="0">
                <a:uFillTx/>
              </a:rPr>
              <a:t/>
            </a:r>
            <a:br>
              <a:rPr lang="pl-PL" sz="2800" b="1" dirty="0" smtClean="0">
                <a:uFillTx/>
              </a:rPr>
            </a:br>
            <a:r>
              <a:rPr lang="pl-PL" sz="2400" dirty="0" smtClean="0">
                <a:uFillTx/>
              </a:rPr>
              <a:t>Stadion Miejski w Sianowie</a:t>
            </a:r>
            <a:r>
              <a:rPr lang="pl-PL" sz="2800" b="1" dirty="0" smtClean="0">
                <a:uFillTx/>
              </a:rPr>
              <a:t>, </a:t>
            </a:r>
            <a:r>
              <a:rPr lang="pl-PL" sz="2400" dirty="0" smtClean="0">
                <a:uFillTx/>
              </a:rPr>
              <a:t>1 maja 2015</a:t>
            </a:r>
            <a:endParaRPr lang="pl-PL" sz="24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7323" y="2228045"/>
            <a:ext cx="11067098" cy="1980575"/>
          </a:xfrm>
        </p:spPr>
        <p:txBody>
          <a:bodyPr>
            <a:noAutofit/>
          </a:bodyPr>
          <a:lstStyle/>
          <a:p>
            <a:r>
              <a:rPr lang="pl-PL" sz="2000" dirty="0" smtClean="0">
                <a:uFillTx/>
              </a:rPr>
              <a:t>V edycja imprezy ale po raz pierwszy pod patronatem sianowskiej Fundacji „Jesteśmy Razem”</a:t>
            </a:r>
          </a:p>
          <a:p>
            <a:r>
              <a:rPr lang="pl-PL" sz="2000" dirty="0" smtClean="0">
                <a:uFillTx/>
              </a:rPr>
              <a:t>Biegi na dystansach 5km i 15 km, 102 zawodników</a:t>
            </a:r>
          </a:p>
          <a:p>
            <a:r>
              <a:rPr lang="pl-PL" sz="2000" dirty="0" smtClean="0">
                <a:uFillTx/>
              </a:rPr>
              <a:t>Pokaz taneczny formacji </a:t>
            </a:r>
            <a:r>
              <a:rPr lang="pl-PL" sz="2000" dirty="0" err="1" smtClean="0">
                <a:uFillTx/>
              </a:rPr>
              <a:t>Danza</a:t>
            </a:r>
            <a:r>
              <a:rPr lang="pl-PL" sz="2000" dirty="0" smtClean="0">
                <a:uFillTx/>
              </a:rPr>
              <a:t> i Zumba, dmuchane zabawki dla dzieci</a:t>
            </a:r>
          </a:p>
          <a:p>
            <a:r>
              <a:rPr lang="pl-PL" sz="2000" dirty="0" smtClean="0">
                <a:uFillTx/>
              </a:rPr>
              <a:t>Dzień pełen atrakcji dla całych rodzin</a:t>
            </a:r>
            <a:endParaRPr lang="pl-PL" sz="2400" dirty="0">
              <a:uFillTx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75" y="4301544"/>
            <a:ext cx="8206794" cy="2556456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1544" y="949134"/>
            <a:ext cx="8761413" cy="843505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I Halowy Turniej o Puchar Prezesa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Hala Sportowa SP2 w Sianowie, 28 lutego 2015</a:t>
            </a:r>
            <a:endParaRPr lang="pl-PL" sz="2800" dirty="0">
              <a:uFillTx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562526" y="2358801"/>
            <a:ext cx="10770882" cy="1440466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 smtClean="0">
                <a:uFillTx/>
              </a:rPr>
              <a:t>Cel: podopieczni Fundacji</a:t>
            </a:r>
          </a:p>
          <a:p>
            <a:r>
              <a:rPr lang="pl-PL" sz="2400" dirty="0" smtClean="0">
                <a:uFillTx/>
              </a:rPr>
              <a:t>Środki zebrane jako wpisowe od zawodników z11 drużyn, licytacje przedmiotów oraz loteria fantowa z nagrodami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2960 zł</a:t>
            </a:r>
          </a:p>
          <a:p>
            <a:endParaRPr lang="pl-PL" dirty="0">
              <a:uFillTx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8" y="4088087"/>
            <a:ext cx="7862628" cy="2769913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5161" y="835908"/>
            <a:ext cx="10303098" cy="1112709"/>
          </a:xfrm>
        </p:spPr>
        <p:txBody>
          <a:bodyPr/>
          <a:lstStyle/>
          <a:p>
            <a:pPr algn="ctr"/>
            <a:r>
              <a:rPr lang="pl-PL" b="1" dirty="0">
                <a:uFillTx/>
              </a:rPr>
              <a:t>Ogólnopolski Turniej Seniorów w Badmintona „Zdążyć przed lotką</a:t>
            </a:r>
            <a:r>
              <a:rPr lang="pl-PL" b="1" dirty="0" smtClean="0">
                <a:uFillTx/>
              </a:rPr>
              <a:t>”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Hala Sportowa SP2 w Sianowie, 14 lutego 2015</a:t>
            </a:r>
            <a:endParaRPr lang="pl-PL" sz="2800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155" y="2327386"/>
            <a:ext cx="5151550" cy="3707148"/>
          </a:xfrm>
        </p:spPr>
        <p:txBody>
          <a:bodyPr>
            <a:noAutofit/>
          </a:bodyPr>
          <a:lstStyle/>
          <a:p>
            <a:r>
              <a:rPr lang="pl-PL" sz="2400" dirty="0" smtClean="0">
                <a:uFillTx/>
              </a:rPr>
              <a:t>Główny organizator Turnieju: Uczniowski Klub Sportowy „Kometa</a:t>
            </a:r>
            <a:r>
              <a:rPr lang="pl-PL" sz="2400" dirty="0">
                <a:uFillTx/>
              </a:rPr>
              <a:t>” </a:t>
            </a:r>
            <a:r>
              <a:rPr lang="pl-PL" sz="2400" dirty="0" smtClean="0">
                <a:uFillTx/>
              </a:rPr>
              <a:t>Sianów</a:t>
            </a:r>
          </a:p>
          <a:p>
            <a:r>
              <a:rPr lang="pl-PL" sz="2400" dirty="0" smtClean="0">
                <a:uFillTx/>
              </a:rPr>
              <a:t>W ciągu dwudniowych zawodów na 7 kortach rozegrano prawie 100 meczy</a:t>
            </a:r>
          </a:p>
          <a:p>
            <a:r>
              <a:rPr lang="pl-PL" sz="2400" dirty="0" smtClean="0">
                <a:uFillTx/>
              </a:rPr>
              <a:t>Akcja: licytacja unikatowych przedmiotów</a:t>
            </a:r>
          </a:p>
          <a:p>
            <a:r>
              <a:rPr lang="pl-PL" sz="2400" dirty="0" smtClean="0">
                <a:uFillTx/>
              </a:rPr>
              <a:t>Cel: podopieczni Fundacji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327" y="2603500"/>
            <a:ext cx="5801932" cy="3431034"/>
          </a:xfrm>
          <a:prstGeom prst="rect">
            <a:avLst/>
          </a:prstGeom>
        </p:spPr>
      </p:pic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8794" y="1058348"/>
            <a:ext cx="10805376" cy="1215741"/>
          </a:xfrm>
        </p:spPr>
        <p:txBody>
          <a:bodyPr/>
          <a:lstStyle/>
          <a:p>
            <a:pPr algn="ctr"/>
            <a:r>
              <a:rPr lang="pl-PL" b="1" dirty="0">
                <a:uFillTx/>
              </a:rPr>
              <a:t>Ogólnopolska Terenowa Integracja dla </a:t>
            </a:r>
            <a:r>
              <a:rPr lang="pl-PL" b="1" dirty="0" smtClean="0">
                <a:uFillTx/>
              </a:rPr>
              <a:t>Choinki </a:t>
            </a:r>
            <a:br>
              <a:rPr lang="pl-PL" b="1" dirty="0" smtClean="0">
                <a:uFillTx/>
              </a:rPr>
            </a:br>
            <a:r>
              <a:rPr lang="pl-PL" b="1" dirty="0" smtClean="0">
                <a:uFillTx/>
              </a:rPr>
              <a:t>DLA FRANCISZKA</a:t>
            </a:r>
            <a:br>
              <a:rPr lang="pl-PL" b="1" dirty="0" smtClean="0">
                <a:uFillTx/>
              </a:rPr>
            </a:br>
            <a:r>
              <a:rPr lang="pl-PL" sz="2800" dirty="0" smtClean="0">
                <a:uFillTx/>
              </a:rPr>
              <a:t>14 grudnia 2014</a:t>
            </a:r>
            <a:r>
              <a:rPr lang="pl-PL" b="1" dirty="0">
                <a:uFillTx/>
              </a:rPr>
              <a:t/>
            </a:r>
            <a:br>
              <a:rPr lang="pl-PL" b="1" dirty="0">
                <a:uFillTx/>
              </a:rPr>
            </a:br>
            <a:endParaRPr lang="pl-PL" dirty="0">
              <a:uFillTx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9397" y="2742692"/>
            <a:ext cx="5492841" cy="3416300"/>
          </a:xfrm>
        </p:spPr>
        <p:txBody>
          <a:bodyPr/>
          <a:lstStyle/>
          <a:p>
            <a:r>
              <a:rPr lang="pl-PL" dirty="0">
                <a:uFillTx/>
              </a:rPr>
              <a:t>Cel: Terenowa Integracja </a:t>
            </a:r>
            <a:r>
              <a:rPr lang="pl-PL" dirty="0" smtClean="0">
                <a:uFillTx/>
              </a:rPr>
              <a:t>dla</a:t>
            </a:r>
            <a:r>
              <a:rPr lang="pl-PL" b="1" dirty="0" smtClean="0">
                <a:uFillTx/>
              </a:rPr>
              <a:t> Franciszka, lat 3, </a:t>
            </a:r>
            <a:r>
              <a:rPr lang="pl-PL" dirty="0" smtClean="0">
                <a:uFillTx/>
              </a:rPr>
              <a:t>wodogłowie, rozszczep </a:t>
            </a:r>
            <a:r>
              <a:rPr lang="pl-PL" dirty="0">
                <a:uFillTx/>
              </a:rPr>
              <a:t>podniebienia, </a:t>
            </a:r>
            <a:r>
              <a:rPr lang="pl-PL" dirty="0" smtClean="0">
                <a:uFillTx/>
              </a:rPr>
              <a:t>niedoczynność </a:t>
            </a:r>
            <a:r>
              <a:rPr lang="pl-PL" dirty="0">
                <a:uFillTx/>
              </a:rPr>
              <a:t>tarczycy, </a:t>
            </a:r>
            <a:r>
              <a:rPr lang="pl-PL" dirty="0" smtClean="0">
                <a:uFillTx/>
              </a:rPr>
              <a:t>przewlekła niewydolność oddechowa</a:t>
            </a:r>
          </a:p>
          <a:p>
            <a:r>
              <a:rPr lang="pl-PL" dirty="0">
                <a:uFillTx/>
              </a:rPr>
              <a:t>Z</a:t>
            </a:r>
            <a:r>
              <a:rPr lang="pl-PL" dirty="0" smtClean="0">
                <a:uFillTx/>
              </a:rPr>
              <a:t>biórka funduszy na leczenie i rehabilitację Franciszka</a:t>
            </a:r>
          </a:p>
          <a:p>
            <a:r>
              <a:rPr lang="pl-PL" dirty="0" smtClean="0">
                <a:uFillTx/>
              </a:rPr>
              <a:t>Organizatorzy: </a:t>
            </a:r>
            <a:r>
              <a:rPr lang="pl-PL" dirty="0">
                <a:uFillTx/>
              </a:rPr>
              <a:t>Sianowski Team Rajdowy, Team Pomorze 4x4 oraz Sianowska Fundacja </a:t>
            </a:r>
            <a:r>
              <a:rPr lang="pl-PL" dirty="0" smtClean="0">
                <a:uFillTx/>
              </a:rPr>
              <a:t>„Jesteśmy Razem”</a:t>
            </a:r>
            <a:endParaRPr lang="pl-PL" dirty="0">
              <a:uFillTx/>
            </a:endParaRPr>
          </a:p>
          <a:p>
            <a:r>
              <a:rPr lang="pl-PL" dirty="0" smtClean="0">
                <a:uFillTx/>
              </a:rPr>
              <a:t>Zebrano: </a:t>
            </a:r>
            <a:r>
              <a:rPr lang="pl-PL" b="1" dirty="0" smtClean="0">
                <a:uFillTx/>
              </a:rPr>
              <a:t>18 650 zł</a:t>
            </a:r>
            <a:endParaRPr lang="pl-PL" b="1" dirty="0">
              <a:uFillTx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238" y="2742692"/>
            <a:ext cx="5801932" cy="3112647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224011" y="9143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04659" y="1059944"/>
            <a:ext cx="8761413" cy="706964"/>
          </a:xfrm>
        </p:spPr>
        <p:txBody>
          <a:bodyPr/>
          <a:lstStyle/>
          <a:p>
            <a:pPr algn="ctr"/>
            <a:r>
              <a:rPr lang="pl-PL" b="1" dirty="0" smtClean="0">
                <a:uFillTx/>
              </a:rPr>
              <a:t>POCZĄTEK</a:t>
            </a:r>
            <a:br>
              <a:rPr lang="pl-PL" b="1" dirty="0" smtClean="0">
                <a:uFillTx/>
              </a:rPr>
            </a:br>
            <a:r>
              <a:rPr lang="pl-PL" b="1" dirty="0" smtClean="0">
                <a:uFillTx/>
              </a:rPr>
              <a:t>I Charytatywny Bal Andrzejkowy</a:t>
            </a:r>
            <a:r>
              <a:rPr lang="pl-PL" dirty="0" smtClean="0">
                <a:uFillTx/>
              </a:rPr>
              <a:t/>
            </a:r>
            <a:br>
              <a:rPr lang="pl-PL" dirty="0" smtClean="0">
                <a:uFillTx/>
              </a:rPr>
            </a:br>
            <a:r>
              <a:rPr lang="pl-PL" sz="2800" dirty="0" smtClean="0">
                <a:uFillTx/>
              </a:rPr>
              <a:t>Świetlica Skibno, 29 listopada 2014</a:t>
            </a:r>
            <a:endParaRPr lang="pl-PL" sz="2800" dirty="0">
              <a:uFillTx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5156" y="2590621"/>
            <a:ext cx="6104960" cy="3064018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6839777" y="2590621"/>
            <a:ext cx="4825159" cy="3416300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 smtClean="0">
                <a:uFillTx/>
              </a:rPr>
              <a:t>Inauguracyjny Bal Charytatywny, który rozpoczął oficjalnie działalność sianowskiej Fundacji „Jesteśmy Razem”</a:t>
            </a:r>
          </a:p>
          <a:p>
            <a:r>
              <a:rPr lang="pl-PL" sz="2400" dirty="0" smtClean="0">
                <a:uFillTx/>
              </a:rPr>
              <a:t>Gwiazda wieczoru Kasia Wilk</a:t>
            </a:r>
          </a:p>
          <a:p>
            <a:r>
              <a:rPr lang="pl-PL" sz="2400" dirty="0" smtClean="0">
                <a:uFillTx/>
              </a:rPr>
              <a:t>Akcja: wstęp biletowany, licytacje przedmiotów oraz loteria  z nagrodami</a:t>
            </a:r>
          </a:p>
          <a:p>
            <a:r>
              <a:rPr lang="pl-PL" sz="2400" dirty="0" smtClean="0">
                <a:uFillTx/>
              </a:rPr>
              <a:t>Zebrano: </a:t>
            </a:r>
            <a:r>
              <a:rPr lang="pl-PL" sz="2400" b="1" dirty="0" smtClean="0">
                <a:uFillTx/>
              </a:rPr>
              <a:t>14 000 zł</a:t>
            </a:r>
          </a:p>
        </p:txBody>
      </p:sp>
      <p:pic>
        <p:nvPicPr>
          <p:cNvPr id="5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7645" y="457139"/>
            <a:ext cx="1726134" cy="19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DOŻYNKI POWIATOWE w SIANOWIE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>16 września 2023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6919" y="2498501"/>
            <a:ext cx="4202657" cy="4095482"/>
          </a:xfrm>
        </p:spPr>
        <p:txBody>
          <a:bodyPr/>
          <a:lstStyle/>
          <a:p>
            <a:r>
              <a:rPr lang="pl-PL" dirty="0" smtClean="0"/>
              <a:t>Cel: zbiórka funduszy dla podopiecznych fundacji, nagłośnienie akcji rejestracji w bazie dawców szpiku Fundacji DKMS</a:t>
            </a:r>
          </a:p>
          <a:p>
            <a:r>
              <a:rPr lang="pl-PL" dirty="0" smtClean="0"/>
              <a:t>Akcja: sprzedaż lokalnych wyrobów i usług</a:t>
            </a:r>
          </a:p>
          <a:p>
            <a:r>
              <a:rPr lang="pl-PL" dirty="0" smtClean="0"/>
              <a:t>Zebrano</a:t>
            </a:r>
            <a:r>
              <a:rPr lang="pl-PL" smtClean="0"/>
              <a:t>: </a:t>
            </a:r>
            <a:r>
              <a:rPr lang="pl-PL" sz="2400" b="1" smtClean="0"/>
              <a:t>5330,34 </a:t>
            </a:r>
            <a:r>
              <a:rPr lang="pl-PL" sz="2400" b="1" dirty="0" smtClean="0"/>
              <a:t>zł</a:t>
            </a:r>
          </a:p>
          <a:p>
            <a:endParaRPr lang="pl-PL" dirty="0"/>
          </a:p>
        </p:txBody>
      </p:sp>
      <p:pic>
        <p:nvPicPr>
          <p:cNvPr id="6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3520998" y="4597758"/>
            <a:ext cx="1726134" cy="19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87" y="2318198"/>
            <a:ext cx="5872989" cy="40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3438" y="935031"/>
            <a:ext cx="9573147" cy="706964"/>
          </a:xfrm>
        </p:spPr>
        <p:txBody>
          <a:bodyPr/>
          <a:lstStyle/>
          <a:p>
            <a:r>
              <a:rPr lang="pl-PL" b="1" dirty="0" smtClean="0"/>
              <a:t>Przez Zatokę do Celu-pomoc dla Antosia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7" y="2283330"/>
            <a:ext cx="5821251" cy="4259137"/>
          </a:xfrm>
        </p:spPr>
        <p:txBody>
          <a:bodyPr>
            <a:normAutofit/>
          </a:bodyPr>
          <a:lstStyle/>
          <a:p>
            <a:r>
              <a:rPr lang="pl-PL" dirty="0"/>
              <a:t>4 sierpnia 2023 roku Rafał </a:t>
            </a:r>
            <a:r>
              <a:rPr lang="pl-PL" dirty="0" smtClean="0"/>
              <a:t>Grzelak przepłynął </a:t>
            </a:r>
            <a:r>
              <a:rPr lang="pl-PL" dirty="0"/>
              <a:t>wpław Zatokę Pomorską pokonując dystans 40,43 km w ciągu 13 godzin i 20 minut. Zrobił to by nagłośnić zbiórkę pieniędzy dla malutkiego </a:t>
            </a:r>
            <a:r>
              <a:rPr lang="pl-PL" dirty="0" smtClean="0"/>
              <a:t>2 miesięcznego Antosia cierpiącego na wodogłowie i wodonercze</a:t>
            </a:r>
          </a:p>
          <a:p>
            <a:r>
              <a:rPr lang="pl-PL" dirty="0" smtClean="0"/>
              <a:t>W tym celu została założona zbiórka pieniędzy na portalu zrzutka.pl oraz uruchomiono licytacje na FB</a:t>
            </a:r>
          </a:p>
          <a:p>
            <a:r>
              <a:rPr lang="pl-PL" dirty="0" smtClean="0"/>
              <a:t>Zebrano: </a:t>
            </a:r>
            <a:r>
              <a:rPr lang="pl-PL" sz="2800" b="1" dirty="0" smtClean="0"/>
              <a:t>26 958,31 zł</a:t>
            </a:r>
          </a:p>
          <a:p>
            <a:r>
              <a:rPr lang="pl-PL" dirty="0" smtClean="0"/>
              <a:t>Cel: rehabilitacja Antosia, wspomaganie rozwoju</a:t>
            </a:r>
            <a:endParaRPr lang="pl-PL" dirty="0"/>
          </a:p>
        </p:txBody>
      </p:sp>
      <p:pic>
        <p:nvPicPr>
          <p:cNvPr id="5" name="Google Shape;298;p25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5794979" y="4366509"/>
            <a:ext cx="1726134" cy="19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63" y="1641995"/>
            <a:ext cx="5781694" cy="26724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96" y="3013595"/>
            <a:ext cx="1755261" cy="37992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48" y="4052247"/>
            <a:ext cx="2043923" cy="27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35.Dni </a:t>
            </a:r>
            <a:r>
              <a:rPr lang="pl-PL" b="1" dirty="0"/>
              <a:t>Ziemi Sianowskiej</a:t>
            </a:r>
            <a:br>
              <a:rPr lang="pl-PL" b="1" dirty="0"/>
            </a:br>
            <a:r>
              <a:rPr lang="pl-PL" b="1" dirty="0" smtClean="0"/>
              <a:t>ZBIÓRKA DLA HELENKI I STASIA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 smtClean="0"/>
              <a:t>16-17 czerwca 2023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9214" y="2312742"/>
            <a:ext cx="6714038" cy="4120255"/>
          </a:xfrm>
        </p:spPr>
        <p:txBody>
          <a:bodyPr>
            <a:noAutofit/>
          </a:bodyPr>
          <a:lstStyle/>
          <a:p>
            <a:r>
              <a:rPr lang="pl-PL" sz="2400" dirty="0"/>
              <a:t>Cel: </a:t>
            </a:r>
            <a:r>
              <a:rPr lang="pl-PL" sz="2400" b="1" dirty="0" smtClean="0"/>
              <a:t>Helenka 7 lat</a:t>
            </a:r>
            <a:r>
              <a:rPr lang="pl-PL" sz="2400" dirty="0" smtClean="0"/>
              <a:t>, wrodzona, obustronna 	głuchota, po wszczepieniu 	implantu 	ślimakowego, wymaga stałej 	rehabilitacji i ćwiczeń</a:t>
            </a:r>
          </a:p>
          <a:p>
            <a:pPr marL="0" indent="0">
              <a:buNone/>
            </a:pPr>
            <a:r>
              <a:rPr lang="pl-PL" sz="2400" dirty="0"/>
              <a:t>	</a:t>
            </a:r>
            <a:r>
              <a:rPr lang="pl-PL" sz="2400" dirty="0" smtClean="0"/>
              <a:t>	</a:t>
            </a:r>
            <a:r>
              <a:rPr lang="pl-PL" sz="2400" b="1" dirty="0" smtClean="0"/>
              <a:t>Staś 7 lat</a:t>
            </a:r>
            <a:r>
              <a:rPr lang="pl-PL" sz="2400" dirty="0" smtClean="0"/>
              <a:t>, dziecięce porażenie 	mózgowe, epilepsja, retinopatia, 	spastyczny niedowład 4 kończynowy, 	wymaga kosztownej rehabilitacji i 	specjalistycznej terapii</a:t>
            </a:r>
            <a:endParaRPr lang="pl-PL" sz="2400" dirty="0"/>
          </a:p>
          <a:p>
            <a:r>
              <a:rPr lang="pl-PL" sz="2400" dirty="0" smtClean="0"/>
              <a:t>Zebrano: </a:t>
            </a:r>
            <a:r>
              <a:rPr lang="pl-PL" sz="2800" b="1" dirty="0" smtClean="0"/>
              <a:t>28 299,05 zł</a:t>
            </a:r>
            <a:endParaRPr lang="pl-PL" sz="28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30" y="2297238"/>
            <a:ext cx="3263030" cy="4350707"/>
          </a:xfrm>
          <a:prstGeom prst="rect">
            <a:avLst/>
          </a:prstGeom>
        </p:spPr>
      </p:pic>
      <p:pic>
        <p:nvPicPr>
          <p:cNvPr id="6" name="Google Shape;298;p2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370185" y="3822400"/>
            <a:ext cx="1726134" cy="199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4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„Cudze chwalicie swego nie znacie” Rządowy Program Fundusz Inicjatyw Obywatelskich 2022/2023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131" y="2217133"/>
            <a:ext cx="7357982" cy="4351092"/>
          </a:xfrm>
        </p:spPr>
        <p:txBody>
          <a:bodyPr>
            <a:normAutofit/>
          </a:bodyPr>
          <a:lstStyle/>
          <a:p>
            <a:r>
              <a:rPr lang="pl-PL" dirty="0" smtClean="0"/>
              <a:t>Cel: promocja </a:t>
            </a:r>
            <a:r>
              <a:rPr lang="pl-PL" dirty="0"/>
              <a:t>krajoznawstwa i walorów turystycznych Pomorza Środkowego, w tym Gminy Sianów poprzez organizację aktywnego letniego wypoczynku dla 225 dzieci i młodzieży </a:t>
            </a:r>
            <a:r>
              <a:rPr lang="pl-PL" dirty="0" smtClean="0"/>
              <a:t>w </a:t>
            </a:r>
            <a:r>
              <a:rPr lang="pl-PL" dirty="0"/>
              <a:t>wieku 9-14 lat, przy jednoczesnym zwiększeniu udziału różnych grup społecznych w działania </a:t>
            </a:r>
            <a:r>
              <a:rPr lang="pl-PL" dirty="0" smtClean="0"/>
              <a:t>społeczne</a:t>
            </a:r>
          </a:p>
          <a:p>
            <a:r>
              <a:rPr lang="pl-PL" dirty="0" smtClean="0"/>
              <a:t>Kwota dotacji</a:t>
            </a:r>
            <a:r>
              <a:rPr lang="pl-PL" b="1" dirty="0" smtClean="0"/>
              <a:t>: </a:t>
            </a:r>
            <a:r>
              <a:rPr lang="pl-PL" sz="2800" b="1" dirty="0" smtClean="0"/>
              <a:t>87 000 zł</a:t>
            </a:r>
            <a:endParaRPr lang="pl-PL" sz="2800" b="1" dirty="0"/>
          </a:p>
          <a:p>
            <a:r>
              <a:rPr lang="pl-PL" dirty="0" smtClean="0"/>
              <a:t>Realizatorem </a:t>
            </a:r>
            <a:r>
              <a:rPr lang="pl-PL" dirty="0"/>
              <a:t>projektu </a:t>
            </a:r>
            <a:r>
              <a:rPr lang="pl-PL" dirty="0" smtClean="0"/>
              <a:t>była </a:t>
            </a:r>
            <a:r>
              <a:rPr lang="pl-PL" dirty="0"/>
              <a:t>Sianowska Fundacja Jesteśmy Razem a udział w nim </a:t>
            </a:r>
            <a:r>
              <a:rPr lang="pl-PL" dirty="0" smtClean="0"/>
              <a:t>był bezpłatny</a:t>
            </a:r>
            <a:endParaRPr lang="pl-PL" dirty="0"/>
          </a:p>
          <a:p>
            <a:r>
              <a:rPr lang="pl-PL" dirty="0" smtClean="0"/>
              <a:t>Projekt był współfinansowany </a:t>
            </a:r>
            <a:r>
              <a:rPr lang="pl-PL" dirty="0"/>
              <a:t>ze środków Narodowy Instytut Wolności - Centrum Rozwoju Społeczeństwa Obywatelskiego w ramach #</a:t>
            </a:r>
            <a:r>
              <a:rPr lang="pl-PL" dirty="0" smtClean="0"/>
              <a:t>RządowegoProgramuFunduszInicjatywObywatelskichNOWEFIOnalata20222030 Komitet </a:t>
            </a:r>
            <a:r>
              <a:rPr lang="pl-PL" dirty="0"/>
              <a:t>do </a:t>
            </a:r>
            <a:r>
              <a:rPr lang="pl-PL" dirty="0" smtClean="0"/>
              <a:t>Spraw </a:t>
            </a:r>
            <a:r>
              <a:rPr lang="pl-PL" dirty="0"/>
              <a:t>Pożytku </a:t>
            </a:r>
            <a:r>
              <a:rPr lang="pl-PL" dirty="0" smtClean="0"/>
              <a:t>Publicznego</a:t>
            </a:r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77" y="1560555"/>
            <a:ext cx="3540579" cy="50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1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7214</TotalTime>
  <Words>3107</Words>
  <Application>Microsoft Office PowerPoint</Application>
  <PresentationFormat>Panoramiczny</PresentationFormat>
  <Paragraphs>326</Paragraphs>
  <Slides>58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2" baseType="lpstr">
      <vt:lpstr>Arial</vt:lpstr>
      <vt:lpstr>Century Gothic</vt:lpstr>
      <vt:lpstr>Wingdings 3</vt:lpstr>
      <vt:lpstr>Jon (sala konferencyjna)</vt:lpstr>
      <vt:lpstr>Sianowska Fundacja „Jesteśmy Razem”    </vt:lpstr>
      <vt:lpstr>Fundacja „Jesteśmy Razem” w latach 2014 -2018 pozyskała 911 660,29 zł </vt:lpstr>
      <vt:lpstr>Fundacja „Jesteśmy Razem” w latach 2019 -2023 pozyskała 316 296,83 zł</vt:lpstr>
      <vt:lpstr>Podopieczni Fundacji: dzieci, dorośli, seniorzy z Gminy i Miasta Sianów</vt:lpstr>
      <vt:lpstr>VIII Charytatywny Bal Andrzejkowy ZBIERAMY DLA PODOPIECZNYCH FUNDACJI Dom Gościnny RUTIKAL, 25 LISTOPADA 2023</vt:lpstr>
      <vt:lpstr>DOŻYNKI POWIATOWE w SIANOWIE 16 września 2023</vt:lpstr>
      <vt:lpstr>Przez Zatokę do Celu-pomoc dla Antosia</vt:lpstr>
      <vt:lpstr>35.Dni Ziemi Sianowskiej ZBIÓRKA DLA HELENKI I STASIA 16-17 czerwca 2023</vt:lpstr>
      <vt:lpstr>„Cudze chwalicie swego nie znacie” Rządowy Program Fundusz Inicjatyw Obywatelskich 2022/2023</vt:lpstr>
      <vt:lpstr>WOLONTARIUSZ ROKU 2022 Joanna Horajska</vt:lpstr>
      <vt:lpstr>VII Charytatywny Bal Andrzejkowy Dom Gościnny Rutikal, Sianów 19 listopada 2022</vt:lpstr>
      <vt:lpstr>VII Charytatywny Bal Andrzejkowy ZBIERAMY DLA EWELINY I WOJTKA Dom Gościnny RUTIKAL, 19 LISTOPADA 2022</vt:lpstr>
      <vt:lpstr>POMOC DLA UCHODŹCÓW Z UKRAINY luty-lipiec 2022</vt:lpstr>
      <vt:lpstr>POMOC POGORZELCOM Z SIANOWA „W zimnym grudniu gorące serca”</vt:lpstr>
      <vt:lpstr>33.Dni Ziemi Sianowskiej  RAZEM DLA PAWŁA    23-24 lipca 2021</vt:lpstr>
      <vt:lpstr>Walczymy dla Adasia i jego taty Wojtka 41.Mistrzostwa Polski Seniorów w Badmintonie 8 sierpnia 2020</vt:lpstr>
      <vt:lpstr>URATUJ ŻYCIE, ODDAJ KREW Zbiórka krwi dla Wojtka Plac pod kinem Zorza,Sianów 19 lipca 2020</vt:lpstr>
      <vt:lpstr>Charytatywny Halowy Turniej Piłki Nożnej  GRAMY DLA KAMILA 1 lutego 2020</vt:lpstr>
      <vt:lpstr>VI Charytatywny Bal Andrzejkowy Centrum 1 Fala Łazy  29 listopada 2019</vt:lpstr>
      <vt:lpstr>Mieszkanie dla Sebastiana Sianów, 2019</vt:lpstr>
      <vt:lpstr>32.Dni Ziemi Sianowskiej Stadion Miejski w Sianowie 7-8 czerwca 2019 </vt:lpstr>
      <vt:lpstr>Piknik im.Ryszarda Targaszewskiego Ekstremalny Bieg Terenowy Sianów1 maja 2019</vt:lpstr>
      <vt:lpstr>Świąteczna Paczka dla Dzieciaczka Kino „Zorza” Sianów, 21 grudnia 2018</vt:lpstr>
      <vt:lpstr>V Charytatywny Bal Andrzejkowy „Kowal” Koszalin, 1 grudnia 2018</vt:lpstr>
      <vt:lpstr>Porozumienie z firmą ARKA- Instalacje:Hydraulika:Armatura 6 października 2018</vt:lpstr>
      <vt:lpstr>31.Dni Ziemi Sianowskiej  Stadion Miejski w Sianowie, 8-9 czerwca 2018 </vt:lpstr>
      <vt:lpstr>Projekt „Klub Młodego Podróżnika” Gmina i Miasto Sianów, maj-październik 2018</vt:lpstr>
      <vt:lpstr>Charytatywne Karaoke z Gwiazdami „Prywatka” Koszalin 18 luty 2018</vt:lpstr>
      <vt:lpstr>Charytatywny Turniej Piłki Nożnej Zespołów Mundurowych Hala Sportowa SP nr 2 w Sianowie, 27 stycznia 2018 </vt:lpstr>
      <vt:lpstr>IV Charytatywny Bal Andrzejkowy „Kowal” Koszalin, 24 listopada 2017</vt:lpstr>
      <vt:lpstr>Projekt „Aqua Edukacja” Gmina i Miasto Sianów wrzesień 2017</vt:lpstr>
      <vt:lpstr>30.Dni Ziemi Sianowskiej Stadion Miejski w Sianowie,16-17 czerwca 2017 </vt:lpstr>
      <vt:lpstr>Dzień Sportu im.Ryszarda Targaszewskiego Stadion Miejski w Sianowie 1 maja 2017</vt:lpstr>
      <vt:lpstr>III Ogólnopolski Turniej Seniorów w Badmintona "Zdążyć przed lotką„ Hala Sportowa SP nr 2 w Sianowie, marzec 2017</vt:lpstr>
      <vt:lpstr>Projekt „Travel Senior” Gmina i Miasto Sianów, marzec 2017</vt:lpstr>
      <vt:lpstr>Kiermasz Charytatywny dla Jagody Gimnazjum Gminne w Sianowie 18 lutego 2017</vt:lpstr>
      <vt:lpstr>WOLONTARIUSZ ROKU 2016 Olga Lewandowska</vt:lpstr>
      <vt:lpstr>WOLONTARIUSZ ROKU 2012 Maciej Lewandowski</vt:lpstr>
      <vt:lpstr>III Mikołajkowy Turniej Piłki Nożnej Oldbojów Hala Sportowa SP2 w Sianowie 3 grudnia 2016</vt:lpstr>
      <vt:lpstr>III Charytatywny Bal Andrzejkowy „Kowal” Koszalin,19 listopada 2016</vt:lpstr>
      <vt:lpstr>TVP1 KONTRA SIANÓW Charytatywny Mecz Piłki Nożnej Stadion Miejski w Sianowie, sierpień 2016</vt:lpstr>
      <vt:lpstr>Turniej Charytatywny Piłki Nożnej DLA MICHAŁA Stadion Miejski w Sianowie, 30 lipca 2016</vt:lpstr>
      <vt:lpstr>II Charytatywne Zawody Karpiowe jezioro Topiele, Sianów, 17-19 czerwiec 2016</vt:lpstr>
      <vt:lpstr>Projekt „Kultura 60+” Gmina i Miasto Sianów, czerwiec 2016 </vt:lpstr>
      <vt:lpstr>Miting Profilaktyczny „Masz Wybór” &amp;  XIX Ogólnopolski Bieg im. Ryszarda Targaszewskiego Stadion Miejski w Sianowie, 1 maja 2016</vt:lpstr>
      <vt:lpstr>SIANOWSKI RYBOGRYF 2015 Fundacja odbiera nagrodę w kategorii Społecznej 12 lutego 2016 </vt:lpstr>
      <vt:lpstr>II Charytatywny Turniej Piłki Nożnej Oldbojów Hala Sportowa SP2 w Sianowie 13 grudnia 2015</vt:lpstr>
      <vt:lpstr>II Charytatywny Bal Andrzejkowy Skibno, 28 listopada 2015</vt:lpstr>
      <vt:lpstr>I Bieg Czterolistnej Koniczynki Trasa „Sianowska 5ka”, 17 października 2015</vt:lpstr>
      <vt:lpstr>I Wyścig „Sianowska 5ka” 12 września 2015 </vt:lpstr>
      <vt:lpstr>PZU Trasa Zdrowia „Sianowska 5ka”  8 sierpnia 2015</vt:lpstr>
      <vt:lpstr>I Charytatywne Zawody Karpiowe jezioro Topiele, Sianów 13-14 czerwca 2015</vt:lpstr>
      <vt:lpstr>Projekt „Cudze chwalicie swego nie znacie”  Gmina i Miasto Sianów, maj-sierpień 2015</vt:lpstr>
      <vt:lpstr>Miting Profilaktyczny „Masz Wybór” &amp;  XVIII Ogólnopolski Bieg im. Ryszarda Targaszewskiego Stadion Miejski w Sianowie, 1 maja 2015</vt:lpstr>
      <vt:lpstr>I Halowy Turniej o Puchar Prezesa Hala Sportowa SP2 w Sianowie, 28 lutego 2015</vt:lpstr>
      <vt:lpstr>Ogólnopolski Turniej Seniorów w Badmintona „Zdążyć przed lotką” Hala Sportowa SP2 w Sianowie, 14 lutego 2015</vt:lpstr>
      <vt:lpstr>Ogólnopolska Terenowa Integracja dla Choinki  DLA FRANCISZKA 14 grudnia 2014 </vt:lpstr>
      <vt:lpstr>POCZĄTEK I Charytatywny Bal Andrzejkowy Świetlica Skibno, 29 listopada 2014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Charytatywny Bal Andrzejkowy</dc:title>
  <dc:creator>Joanna</dc:creator>
  <cp:lastModifiedBy>Konto Microsoft</cp:lastModifiedBy>
  <cp:revision>260</cp:revision>
  <dcterms:created xsi:type="dcterms:W3CDTF">2019-11-19T21:30:23Z</dcterms:created>
  <dcterms:modified xsi:type="dcterms:W3CDTF">2023-11-19T23:12:40Z</dcterms:modified>
</cp:coreProperties>
</file>